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1"/>
  </p:notes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9" r:id="rId10"/>
    <p:sldId id="267" r:id="rId11"/>
    <p:sldId id="268" r:id="rId12"/>
    <p:sldId id="277" r:id="rId13"/>
    <p:sldId id="274" r:id="rId14"/>
    <p:sldId id="276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4" r:id="rId28"/>
    <p:sldId id="295" r:id="rId29"/>
    <p:sldId id="290" r:id="rId30"/>
    <p:sldId id="293" r:id="rId31"/>
    <p:sldId id="329" r:id="rId32"/>
    <p:sldId id="330" r:id="rId33"/>
    <p:sldId id="331" r:id="rId34"/>
    <p:sldId id="315" r:id="rId35"/>
    <p:sldId id="296" r:id="rId36"/>
    <p:sldId id="297" r:id="rId37"/>
    <p:sldId id="298" r:id="rId38"/>
    <p:sldId id="299" r:id="rId39"/>
    <p:sldId id="317" r:id="rId40"/>
    <p:sldId id="321" r:id="rId41"/>
    <p:sldId id="300" r:id="rId42"/>
    <p:sldId id="301" r:id="rId43"/>
    <p:sldId id="302" r:id="rId44"/>
    <p:sldId id="320" r:id="rId45"/>
    <p:sldId id="313" r:id="rId46"/>
    <p:sldId id="326" r:id="rId47"/>
    <p:sldId id="327" r:id="rId48"/>
    <p:sldId id="328" r:id="rId49"/>
    <p:sldId id="307" r:id="rId50"/>
    <p:sldId id="305" r:id="rId51"/>
    <p:sldId id="308" r:id="rId52"/>
    <p:sldId id="309" r:id="rId53"/>
    <p:sldId id="310" r:id="rId54"/>
    <p:sldId id="311" r:id="rId55"/>
    <p:sldId id="312" r:id="rId56"/>
    <p:sldId id="322" r:id="rId57"/>
    <p:sldId id="323" r:id="rId58"/>
    <p:sldId id="324" r:id="rId59"/>
    <p:sldId id="325" r:id="rId6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0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40C80-B52B-424A-9EB5-039434FC09EA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C8A3F8-EC07-4569-813F-5EDC12C64E1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CBC90-3251-4FB7-A6CD-B954D5385FA1}" type="slidenum">
              <a:rPr lang="es-ES"/>
              <a:pPr/>
              <a:t>34</a:t>
            </a:fld>
            <a:endParaRPr lang="es-E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</p:spPr>
        <p:txBody>
          <a:bodyPr/>
          <a:lstStyle/>
          <a:p>
            <a:pPr defTabSz="449263"/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D15597-41B3-44C4-B66D-F36C69AE348F}" type="slidenum">
              <a:rPr lang="es-ES"/>
              <a:pPr/>
              <a:t>39</a:t>
            </a:fld>
            <a:endParaRPr lang="es-ES"/>
          </a:p>
        </p:txBody>
      </p:sp>
      <p:sp>
        <p:nvSpPr>
          <p:cNvPr id="10035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/>
        </p:spPr>
      </p:sp>
      <p:sp>
        <p:nvSpPr>
          <p:cNvPr id="100355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90000" tIns="46800" rIns="90000" bIns="46800" anchor="ctr"/>
          <a:lstStyle/>
          <a:p>
            <a:pPr defTabSz="449263"/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A49D4B-5A3A-41AA-8D37-D37DB439D5C5}" type="slidenum">
              <a:rPr lang="es-ES"/>
              <a:pPr/>
              <a:t>40</a:t>
            </a:fld>
            <a:endParaRPr lang="es-ES"/>
          </a:p>
        </p:txBody>
      </p:sp>
      <p:sp>
        <p:nvSpPr>
          <p:cNvPr id="983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/>
        </p:spPr>
      </p:sp>
      <p:sp>
        <p:nvSpPr>
          <p:cNvPr id="9830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90000" tIns="46800" rIns="90000" bIns="46800" anchor="ctr"/>
          <a:lstStyle/>
          <a:p>
            <a:pPr defTabSz="449263"/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AFE248-0674-446F-AFAD-156E3BBFA311}" type="slidenum">
              <a:rPr lang="es-ES"/>
              <a:pPr/>
              <a:t>44</a:t>
            </a:fld>
            <a:endParaRPr lang="es-E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68825" cy="34258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</p:spPr>
        <p:txBody>
          <a:bodyPr/>
          <a:lstStyle/>
          <a:p>
            <a:pPr defTabSz="449263"/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6E64B-C27F-4263-9491-DA62453E3375}" type="datetimeFigureOut">
              <a:rPr lang="es-ES" smtClean="0"/>
              <a:pPr/>
              <a:t>11/03/2016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43C39-4FA0-45A5-AC12-89A5182D2DF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://www.google.es/url?sa=i&amp;rct=j&amp;q=glucolisis&amp;source=images&amp;cd=&amp;cad=rja&amp;docid=fBPrlp95P682UM&amp;tbnid=TogY5MbddqjnGM:&amp;ved=0CAUQjRw&amp;url=http://pichonesdemedicina.blogspot.com/2009/11/blog-post.html&amp;ei=BgUUUfuNCZSN0wWc5YGIBQ&amp;bvm=bv.42080656,d.ZG4&amp;psig=AFQjCNFeTt4DIAdviQVx05P2mTlcCj21Bw&amp;ust=136035162686963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es/url?sa=i&amp;rct=j&amp;q=descarboxilaci%C3%B3n+oxidativa+piruvico&amp;source=images&amp;cd=&amp;cad=rja&amp;docid=xFwaTf5sAWUgGM&amp;tbnid=jmtBxhWZMSTqEM:&amp;ved=0CAUQjRw&amp;url=http://html.rincondelvago.com/metabolismo-celular_4.html&amp;ei=fMcUUcaaGfCR0QXSyoGgBw&amp;bvm=bv.42080656,d.d2k&amp;psig=AFQjCNGSaCUKIpjogkx7dL4bBPK5dYpz7A&amp;ust=1360402651509693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google.es/url?sa=i&amp;rct=j&amp;q=ciclo+de+krebs&amp;source=images&amp;cd=&amp;cad=rja&amp;docid=pWH7srnhNBnSKM&amp;tbnid=T8YolpJ5TJK4uM:&amp;ved=0CAUQjRw&amp;url=http://www.cienciastella.com/krebs.html&amp;ei=qCQWUYmZFKml0AXxroC4CQ&amp;bvm=bv.42080656,d.d2k&amp;psig=AFQjCNERO6d0zG4qZffcCQlqpGmGV5N_Zg&amp;ust=1360491553643185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es/url?sa=i&amp;rct=j&amp;q=ciclo+de+krebs&amp;source=images&amp;cd=&amp;cad=rja&amp;docid=gpQd1g8OPdOsnM&amp;tbnid=AgEaibsiS7rpEM:&amp;ved=0CAUQjRw&amp;url=http://www.bionova.org.es/biocast/tema16.htm&amp;ei=oiUWUbuMEOeq0QXWsIG4Bw&amp;bvm=bv.42080656,d.d2k&amp;psig=AFQjCNERO6d0zG4qZffcCQlqpGmGV5N_Zg&amp;ust=136049155364318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es/url?sa=i&amp;rct=j&amp;q=ciclo+de+krebs&amp;source=images&amp;cd=&amp;cad=rja&amp;docid=7Jf83EbinEnL4M&amp;tbnid=nt2XIm0db8IKIM:&amp;ved=0CAUQjRw&amp;url=https://mahara.org/user/anahev/semana9-jueves-septiembre15&amp;ei=1iUWUeTRKevL0AWy74GABA&amp;bvm=bv.42080656,d.d2k&amp;psig=AFQjCNERO6d0zG4qZffcCQlqpGmGV5N_Zg&amp;ust=1360491553643185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es/url?sa=i&amp;rct=j&amp;q=transporte+de+electrones+en+la+cadena+respiratoria&amp;source=images&amp;cd=&amp;cad=rja&amp;docid=JQIecWd59pmrkM&amp;tbnid=7MliMdT4Q6kYqM:&amp;ved=0CAUQjRw&amp;url=http://biotermodinamica.blogspot.com/2010/03/bioenergetica-mitocondrial.html&amp;ei=UC4WUe2XGeGr0AWa74HQCw&amp;bvm=bv.42080656,d.d2k&amp;psig=AFQjCNGtSDclLWfOxzA5y9vHA_LEM8KhPQ&amp;ust=1360494499666927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google.es/url?sa=i&amp;rct=j&amp;q=transporte+de+electrones+en+la+cadena+respiratoria&amp;source=images&amp;cd=&amp;cad=rja&amp;docid=RWYCNFX1I9MwdM&amp;tbnid=I6DpAebzKccElM:&amp;ved=0CAUQjRw&amp;url=http://molinavirginiabiologia.blogspot.com/2012/03/metabolismo-celular-respiracion-y.html&amp;ei=cS8WUcX2NYqe0QXtxoBg&amp;bvm=bv.42080656,d.d2k&amp;psig=AFQjCNGtSDclLWfOxzA5y9vHA_LEM8KhPQ&amp;ust=1360494499666927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es/url?sa=i&amp;rct=j&amp;q=lanzadera+malato+aspartato&amp;source=images&amp;cd=&amp;cad=rja&amp;docid=k753cChlZ1Wq_M&amp;tbnid=FSngR-NzTIdbmM:&amp;ved=0CAUQjRw&amp;url=http://themedicalbiochemistrypage.org/es/glycolysis-sp.php&amp;ei=E04iUYLHHayq0AXxz4DQBA&amp;bvm=bv.42553238,d.d2k&amp;psig=AFQjCNGIUwnDVFpLT4vRCLGRCao-dfHsXQ&amp;ust=1361289081154937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hyperlink" Target="http://www.google.es/url?sa=i&amp;rct=j&amp;q=fermentaci%C3%B3n+lactica&amp;source=images&amp;cd=&amp;cad=rja&amp;docid=dUt5APUPwYo5zM&amp;tbnid=YvQLTN6QRvXw3M:&amp;ved=0CAUQjRw&amp;url=http://larespiracioncelular.blogspot.com/2010/07/fermentacion-lactica-y-alcoholica.html&amp;ei=V8QYUcC7KaGu0QXyjICICQ&amp;bvm=bv.42080656,d.d2k&amp;psig=AFQjCNEd_I5-Y9fPDJS2BeDPhwxPVbf29Q&amp;ust=1360663930052991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hyperlink" Target="http://www.google.es/url?sa=i&amp;rct=j&amp;q=fermentaci%C3%B3n+lactica&amp;source=images&amp;cd=&amp;cad=rja&amp;docid=y-UFoJ0eFbxH5M&amp;tbnid=neRaAqZbQGgg1M:&amp;ved=0CAUQjRw&amp;url=http://www.biologia.edu.ar/metabolismo/met4.htm&amp;ei=i8QYUfP4EaSM0wX6uYBQ&amp;bvm=bv.42080656,d.d2k&amp;psig=AFQjCNEd_I5-Y9fPDJS2BeDPhwxPVbf29Q&amp;ust=1360663930052991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oogle.es/url?sa=i&amp;rct=j&amp;q=fermentaci%C3%B3n+alcoholica&amp;source=images&amp;cd=&amp;cad=rja&amp;docid=pbmnbZ-odq7q0M&amp;tbnid=VwjwF_5T_vOmvM:&amp;ved=0CAUQjRw&amp;url=http://www.genomasur.com/lecturas/Guia09.htm&amp;ei=NscYUcylMsGv0QWgrYH4CA&amp;bvm=bv.42080656,d.d2k&amp;psig=AFQjCNGDk7PFXXZ_Ryx4Sq6AT4OnunzT1Q&amp;ust=1360664738506269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hyperlink" Target="http://www.google.es/url?sa=i&amp;rct=j&amp;q=fermentaci%C3%B3n+alcoholica&amp;source=images&amp;cd=&amp;cad=rja&amp;docid=y-UFoJ0eFbxH5M&amp;tbnid=4CGXMbiRtip4qM:&amp;ved=0CAUQjRw&amp;url=http://www.biologia.edu.ar/metabolismo/met4.htm&amp;ei=ZccYUYTQJqmc0QXbzYHwCg&amp;bvm=bv.42080656,d.d2k&amp;psig=AFQjCNGDk7PFXXZ_Ryx4Sq6AT4OnunzT1Q&amp;ust=1360664738506269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hyperlink" Target="http://www.google.es/url?sa=i&amp;rct=j&amp;q=glucogenolisis&amp;source=images&amp;cd=&amp;cad=rja&amp;docid=HOvzywU7lFp_QM&amp;tbnid=O9oRQeXLq5ZlxM:&amp;ved=0CAUQjRw&amp;url=http://gsdl.bvs.sld.cu/cgi-bin/library?e=d-00000-00---off-0prelicin--00-0----0-10-0---0---0direct-10---4-------0-0l--11-zh-50---20-about---00-0-1-00-0-0-11-1-0gbk-00&amp;a=d&amp;cl=CL1&amp;d=HASHe70d31bf788326a2116f5e.11.5&amp;ei=4-ATUb7rO5Gb1AXNuYCACQ&amp;bvm=bv.42080656,d.ZG4&amp;psig=AFQjCNHhU6oeTU0SZKVqvUMFeD-2cEBoJQ&amp;ust=1360343485843267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www.google.es/url?sa=i&amp;rct=j&amp;q=glucogenolisis&amp;source=images&amp;cd=&amp;cad=rja&amp;docid=qaSAy5XmlSgooM&amp;tbnid=v3b7LxwQGV5AFM:&amp;ved=0CAUQjRw&amp;url=http://simplebioquimica.blogspot.com/2011/07/metabolismo-cuando-se-carece.html&amp;ei=PO0TUcWzF8ir0AW_joDIDA&amp;bvm=bv.42080656,d.ZG4&amp;psig=AFQjCNHhU6oeTU0SZKVqvUMFeD-2cEBoJQ&amp;ust=1360343485843267" TargetMode="Externa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google.es/url?sa=i&amp;rct=j&amp;q=h%C3%A9lice+de+lynen&amp;source=images&amp;cd=&amp;cad=rja&amp;docid=xFwaTf5sAWUgGM&amp;tbnid=Be2DVPkKs7zNDM:&amp;ved=0CAUQjRw&amp;url=http://html.rincondelvago.com/metabolismo-celular_4.html&amp;ei=q9EYUfKXAcqM0wX-q4GICQ&amp;bvm=bv.42080656,d.d2k&amp;psig=AFQjCNGf8Y2xOjZQfArpxi0xIQTTjUxKDQ&amp;ust=1360667339905067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www.google.es/url?sa=i&amp;rct=j&amp;q=desaminacion+aminoacidos&amp;source=images&amp;cd=&amp;cad=rja&amp;docid=HBcNxNgcS3mDtM&amp;tbnid=e9hKtqFpioIbhM:&amp;ved=0CAUQjRw&amp;url=http://laguna.fmedic.unam.mx/~evazquez/0403/desaminacion%20aminoacidos.html&amp;ei=lNcYUdScHIm70QXXh4CAAg&amp;bvm=bv.42080656,d.d2k&amp;psig=AFQjCNFXx0NSJxGTUNz-nP_NVe2v2bzFzg&amp;ust=1360668907278636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google.es/url?sa=i&amp;rct=j&amp;q=degradacion+de+aminoacidos&amp;source=images&amp;cd=&amp;cad=rja&amp;docid=xFwaTf5sAWUgGM&amp;tbnid=ydEbA3otXZb0aM:&amp;ved=0CAUQjRw&amp;url=http://html.rincondelvago.com/metabolismo-celular_4.html&amp;ei=k9YYUf3EF6Oe0QWt4YCwBQ&amp;bvm=bv.42080656,d.d2k&amp;psig=AFQjCNEDKb-TumoRv1QyajVFBtIUnUIDGQ&amp;ust=1360668687740037" TargetMode="Externa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www.google.es/url?sa=i&amp;rct=j&amp;q=ciclo+de+krebs&amp;source=images&amp;cd=&amp;cad=rja&amp;docid=wu0FiPmlFQMqwM&amp;tbnid=hBnUgZ03g1NP_M:&amp;ved=0CAUQjRw&amp;url=http://respirracioncelular.blogspot.com/2010/08/ciclo-de-krebs.html&amp;ei=HSMWUfyBDdGa0QXPi4HICw&amp;bvm=bv.42080656,d.d2k&amp;psig=AFQjCNERO6d0zG4qZffcCQlqpGmGV5N_Zg&amp;ust=1360491553643185" TargetMode="Externa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www.google.es/url?sa=i&amp;rct=j&amp;q=descarboxilaci%C3%B3n+oxidativa+piruvico&amp;source=images&amp;cd=&amp;cad=rja&amp;docid=FMVdmxgwWSgJRM&amp;tbnid=hJJyRY1uB759BM:&amp;ved=0CAUQjRw&amp;url=http://www.biorom.uma.es/contenido/UCM/sit_fisiopat/pdhc/funcion_metabolismo.htm&amp;ei=YcgUUfvIO_Ga1AW7jICoBQ&amp;bvm=bv.42080656,d.d2k&amp;psig=AFQjCNGSaCUKIpjogkx7dL4bBPK5dYpz7A&amp;ust=1360402651509693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google.es/url?sa=i&amp;rct=j&amp;q=glucolisis&amp;source=images&amp;cd=&amp;cad=rja&amp;docid=ZIoKms_MslsShM&amp;tbnid=eAy6LADKgBdD_M:&amp;ved=0CAUQjRw&amp;url=http://perso.wanadoo.es/sancayetano2000/biologia/apu/tema3_3.htm&amp;ei=ZAAUUabGFuS40QW97YGIBw&amp;bvm=bv.42080656,d.ZG4&amp;psig=AFQjCNFeTt4DIAdviQVx05P2mTlcCj21Bw&amp;ust=136035162686963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google.es/url?sa=i&amp;rct=j&amp;q=glucolisis&amp;source=images&amp;cd=&amp;cad=rja&amp;docid=C-lUQTOU5UiIdM&amp;tbnid=Yh6FgkGBeofdmM:&amp;ved=0CAUQjRw&amp;url=http://recursostic.educacion.es/ciencias/biosfera/web/alumno/2bachillerato/Fisiologia_celular/contenidos3.htm&amp;ei=FQMUUciBEuiZ0QX0gYHQDA&amp;bvm=bv.42080656,d.ZG4&amp;psig=AFQjCNFeTt4DIAdviQVx05P2mTlcCj21Bw&amp;ust=136035162686963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www.google.es/url?sa=i&amp;rct=j&amp;q=glucolisis&amp;source=images&amp;cd=&amp;cad=rja&amp;docid=fBPrlp95P682UM&amp;tbnid=IaG_q41JmOaKpM:&amp;ved=0CAUQjRw&amp;url=http://pichonesdemedicina.blogspot.com/2009/11/blog-post.html&amp;ei=1QEUUZ-NM6mL0AWxtYCwDw&amp;bvm=bv.42080656,d.ZG4&amp;psig=AFQjCNFeTt4DIAdviQVx05P2mTlcCj21Bw&amp;ust=1360351626869630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es/url?sa=i&amp;rct=j&amp;q=glucolisis+&amp;source=images&amp;cd=&amp;cad=rja&amp;docid=J6psvc3GH7-YbM&amp;tbnid=jAlOfocJTroKxM:&amp;ved=0CAUQjRw&amp;url=http://asidesimpleasidenatural.blogspot.com/2009_02_01_archive.html&amp;ei=kVUbUeSgDOev0QXq5oDwBQ&amp;bvm=bv.42261806,d.d2k&amp;psig=AFQjCNFyeHoQqC2cCC9fX_ZMa4nKiD7KZQ&amp;ust=136083225601986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714357"/>
            <a:ext cx="7815290" cy="1714511"/>
          </a:xfrm>
        </p:spPr>
        <p:txBody>
          <a:bodyPr>
            <a:noAutofit/>
          </a:bodyPr>
          <a:lstStyle/>
          <a:p>
            <a:r>
              <a:rPr lang="es-ES" sz="7200" dirty="0" smtClean="0">
                <a:solidFill>
                  <a:srgbClr val="FF0000"/>
                </a:solidFill>
              </a:rPr>
              <a:t>Tema 11 (II)</a:t>
            </a:r>
            <a:endParaRPr lang="es-ES" sz="7200" dirty="0">
              <a:solidFill>
                <a:srgbClr val="FF00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28728" y="3000372"/>
            <a:ext cx="6400800" cy="1752600"/>
          </a:xfrm>
        </p:spPr>
        <p:txBody>
          <a:bodyPr>
            <a:normAutofit fontScale="92500" lnSpcReduction="10000"/>
          </a:bodyPr>
          <a:lstStyle/>
          <a:p>
            <a:endParaRPr lang="es-ES" dirty="0" smtClean="0"/>
          </a:p>
          <a:p>
            <a:r>
              <a:rPr lang="es-ES" sz="7200" dirty="0" smtClean="0">
                <a:solidFill>
                  <a:srgbClr val="00B0F0"/>
                </a:solidFill>
              </a:rPr>
              <a:t>CATABOLISMO</a:t>
            </a:r>
            <a:endParaRPr lang="es-ES" sz="72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500034" y="214290"/>
            <a:ext cx="8186766" cy="6034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1.bp.blogspot.com/_FigIDhaqGWI/Sw8LUYhqMDI/AAAAAAAAAEE/z0HftqsYpnw/s1600/glucólisis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57166"/>
            <a:ext cx="535785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6600" dirty="0" smtClean="0">
                <a:solidFill>
                  <a:srgbClr val="0070C0"/>
                </a:solidFill>
              </a:rPr>
              <a:t>Ejercicio.</a:t>
            </a:r>
            <a:endParaRPr lang="es-ES" sz="6600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4800" dirty="0" smtClean="0">
                <a:solidFill>
                  <a:srgbClr val="FFC000"/>
                </a:solidFill>
              </a:rPr>
              <a:t>Copiar la ruta lineal en el cuaderno y realizar el balance global de la misma por molécula de glucosa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>
                <a:solidFill>
                  <a:srgbClr val="00B0F0"/>
                </a:solidFill>
              </a:rPr>
              <a:t>Respiración celular</a:t>
            </a:r>
            <a:endParaRPr lang="es-ES" sz="4800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340768"/>
            <a:ext cx="8196540" cy="5017190"/>
          </a:xfrm>
        </p:spPr>
        <p:txBody>
          <a:bodyPr>
            <a:normAutofit fontScale="92500"/>
          </a:bodyPr>
          <a:lstStyle/>
          <a:p>
            <a:pPr lvl="0"/>
            <a:r>
              <a:rPr lang="es-ES" dirty="0" smtClean="0"/>
              <a:t>La glucosa </a:t>
            </a:r>
            <a:r>
              <a:rPr lang="es-ES" dirty="0" smtClean="0">
                <a:solidFill>
                  <a:srgbClr val="7030A0"/>
                </a:solidFill>
              </a:rPr>
              <a:t>se oxida totalmente hasta  CO</a:t>
            </a:r>
            <a:r>
              <a:rPr lang="es-ES" baseline="-25000" dirty="0" smtClean="0">
                <a:solidFill>
                  <a:srgbClr val="7030A0"/>
                </a:solidFill>
              </a:rPr>
              <a:t>2 </a:t>
            </a:r>
            <a:r>
              <a:rPr lang="es-ES" dirty="0">
                <a:solidFill>
                  <a:srgbClr val="7030A0"/>
                </a:solidFill>
              </a:rPr>
              <a:t> </a:t>
            </a:r>
            <a:r>
              <a:rPr lang="es-ES" dirty="0" smtClean="0">
                <a:solidFill>
                  <a:srgbClr val="7030A0"/>
                </a:solidFill>
              </a:rPr>
              <a:t>y </a:t>
            </a:r>
            <a:r>
              <a:rPr lang="es-ES" sz="3500" dirty="0" smtClean="0">
                <a:solidFill>
                  <a:srgbClr val="7030A0"/>
                </a:solidFill>
              </a:rPr>
              <a:t>H</a:t>
            </a:r>
            <a:r>
              <a:rPr lang="es-ES" sz="3500" baseline="-25000" dirty="0" smtClean="0">
                <a:solidFill>
                  <a:srgbClr val="7030A0"/>
                </a:solidFill>
              </a:rPr>
              <a:t>2</a:t>
            </a:r>
            <a:r>
              <a:rPr lang="es-ES" sz="3500" dirty="0" smtClean="0">
                <a:solidFill>
                  <a:srgbClr val="7030A0"/>
                </a:solidFill>
              </a:rPr>
              <a:t>O</a:t>
            </a:r>
            <a:r>
              <a:rPr lang="es-ES" sz="3500" dirty="0" smtClean="0"/>
              <a:t>.</a:t>
            </a:r>
          </a:p>
          <a:p>
            <a:pPr lvl="0"/>
            <a:r>
              <a:rPr lang="es-ES" dirty="0" smtClean="0"/>
              <a:t>Ocurre en las </a:t>
            </a:r>
            <a:r>
              <a:rPr lang="es-ES" dirty="0" smtClean="0">
                <a:solidFill>
                  <a:srgbClr val="00B050"/>
                </a:solidFill>
              </a:rPr>
              <a:t>mitocondrias de las células eucariotas</a:t>
            </a:r>
            <a:r>
              <a:rPr lang="es-ES" dirty="0" smtClean="0"/>
              <a:t> y en el </a:t>
            </a:r>
            <a:r>
              <a:rPr lang="es-ES" dirty="0" smtClean="0">
                <a:solidFill>
                  <a:srgbClr val="00B050"/>
                </a:solidFill>
              </a:rPr>
              <a:t>citoplasma o membrana plasmática de las procariotas</a:t>
            </a:r>
            <a:r>
              <a:rPr lang="es-ES" dirty="0" smtClean="0"/>
              <a:t>.</a:t>
            </a:r>
            <a:endParaRPr lang="es-ES" sz="2800" dirty="0" smtClean="0"/>
          </a:p>
          <a:p>
            <a:pPr lvl="0"/>
            <a:r>
              <a:rPr lang="es-ES" dirty="0" smtClean="0"/>
              <a:t>El </a:t>
            </a:r>
            <a:r>
              <a:rPr lang="es-ES" dirty="0" smtClean="0">
                <a:solidFill>
                  <a:srgbClr val="FF0000"/>
                </a:solidFill>
              </a:rPr>
              <a:t>piruvato</a:t>
            </a:r>
            <a:r>
              <a:rPr lang="es-ES" dirty="0" smtClean="0"/>
              <a:t> obtenido en la glucolisis se degrada 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tres etapas</a:t>
            </a:r>
            <a:r>
              <a:rPr lang="es-ES" dirty="0" smtClean="0"/>
              <a:t>:</a:t>
            </a:r>
            <a:endParaRPr lang="es-ES" sz="28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Descarboxilación oxidativa.</a:t>
            </a:r>
            <a:endParaRPr lang="es-ES" sz="2400" dirty="0" smtClean="0">
              <a:solidFill>
                <a:srgbClr val="0070C0"/>
              </a:solidFill>
            </a:endParaRP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Ciclo de Krebs.</a:t>
            </a:r>
            <a:endParaRPr lang="es-ES" sz="2400" dirty="0" smtClean="0">
              <a:solidFill>
                <a:srgbClr val="0070C0"/>
              </a:solidFill>
            </a:endParaRP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Transporte de electrones con fosforilación oxidativa. </a:t>
            </a:r>
            <a:endParaRPr lang="es-ES" sz="2400" dirty="0" smtClean="0">
              <a:solidFill>
                <a:srgbClr val="0070C0"/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2547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Descarboxilación oxidativa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357298"/>
            <a:ext cx="8258204" cy="5072098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s-ES" sz="5100" dirty="0" smtClean="0"/>
              <a:t>Tiene lugar en la </a:t>
            </a:r>
            <a:r>
              <a:rPr lang="es-ES" sz="5100" dirty="0" smtClean="0">
                <a:solidFill>
                  <a:srgbClr val="7030A0"/>
                </a:solidFill>
              </a:rPr>
              <a:t>matriz mitocondrial.</a:t>
            </a:r>
          </a:p>
          <a:p>
            <a:pPr lvl="0"/>
            <a:r>
              <a:rPr lang="es-ES" sz="5100" dirty="0" smtClean="0"/>
              <a:t>El pirúvico </a:t>
            </a:r>
            <a:r>
              <a:rPr lang="es-ES" sz="5100" dirty="0" smtClean="0">
                <a:solidFill>
                  <a:srgbClr val="00B050"/>
                </a:solidFill>
              </a:rPr>
              <a:t>se oxida hasta grupo acetilo liberándose un CO</a:t>
            </a:r>
            <a:r>
              <a:rPr lang="es-ES" sz="5100" baseline="-25000" dirty="0" smtClean="0">
                <a:solidFill>
                  <a:srgbClr val="00B050"/>
                </a:solidFill>
              </a:rPr>
              <a:t>2</a:t>
            </a:r>
            <a:r>
              <a:rPr lang="es-ES" sz="5100" dirty="0" smtClean="0">
                <a:solidFill>
                  <a:srgbClr val="00B050"/>
                </a:solidFill>
              </a:rPr>
              <a:t> .</a:t>
            </a:r>
          </a:p>
          <a:p>
            <a:pPr lvl="0"/>
            <a:r>
              <a:rPr lang="es-ES" sz="5100" dirty="0" smtClean="0"/>
              <a:t>Este grupo es </a:t>
            </a:r>
            <a:r>
              <a:rPr lang="es-ES" sz="5100" dirty="0" smtClean="0">
                <a:solidFill>
                  <a:schemeClr val="accent6">
                    <a:lumMod val="75000"/>
                  </a:schemeClr>
                </a:solidFill>
              </a:rPr>
              <a:t>activado por el Co A </a:t>
            </a:r>
            <a:r>
              <a:rPr lang="es-ES" sz="5100" dirty="0" smtClean="0"/>
              <a:t>formándose </a:t>
            </a:r>
          </a:p>
          <a:p>
            <a:pPr lvl="0">
              <a:buNone/>
            </a:pPr>
            <a:r>
              <a:rPr lang="es-ES" sz="5100" dirty="0" smtClean="0"/>
              <a:t>	acetil-Co A.</a:t>
            </a:r>
          </a:p>
          <a:p>
            <a:pPr lvl="0"/>
            <a:r>
              <a:rPr lang="es-ES" sz="5100" dirty="0" smtClean="0"/>
              <a:t>Interviene la enzima </a:t>
            </a:r>
            <a:r>
              <a:rPr lang="es-ES" sz="5100" dirty="0" smtClean="0">
                <a:solidFill>
                  <a:schemeClr val="accent2">
                    <a:lumMod val="75000"/>
                  </a:schemeClr>
                </a:solidFill>
              </a:rPr>
              <a:t>piruvato deshidrogenasa</a:t>
            </a:r>
            <a:r>
              <a:rPr lang="es-ES" sz="5100" dirty="0" smtClean="0"/>
              <a:t>.</a:t>
            </a:r>
          </a:p>
          <a:p>
            <a:pPr lvl="0"/>
            <a:r>
              <a:rPr lang="es-ES" sz="5100" dirty="0" smtClean="0"/>
              <a:t>El esqueleto de </a:t>
            </a:r>
            <a:r>
              <a:rPr lang="es-ES" sz="5100" dirty="0" smtClean="0">
                <a:solidFill>
                  <a:srgbClr val="0070C0"/>
                </a:solidFill>
              </a:rPr>
              <a:t>6 C se ha oxidado a dos moléculas de CO</a:t>
            </a:r>
            <a:r>
              <a:rPr lang="es-ES" sz="5100" baseline="-25000" dirty="0" smtClean="0">
                <a:solidFill>
                  <a:srgbClr val="0070C0"/>
                </a:solidFill>
              </a:rPr>
              <a:t>2 </a:t>
            </a:r>
            <a:r>
              <a:rPr lang="es-ES" sz="5100" dirty="0" smtClean="0">
                <a:solidFill>
                  <a:srgbClr val="0070C0"/>
                </a:solidFill>
              </a:rPr>
              <a:t>y a dos grupos acetilo.</a:t>
            </a:r>
          </a:p>
          <a:p>
            <a:pPr lvl="0"/>
            <a:r>
              <a:rPr lang="es-ES" sz="5100" dirty="0" smtClean="0"/>
              <a:t>Por cada </a:t>
            </a:r>
            <a:r>
              <a:rPr lang="es-ES" sz="5100" dirty="0" smtClean="0">
                <a:solidFill>
                  <a:srgbClr val="7030A0"/>
                </a:solidFill>
              </a:rPr>
              <a:t>molécula de glucosa el balance total </a:t>
            </a:r>
            <a:r>
              <a:rPr lang="es-ES" sz="5100" dirty="0" smtClean="0"/>
              <a:t>de esta fase es:</a:t>
            </a:r>
          </a:p>
          <a:p>
            <a:pPr>
              <a:buNone/>
            </a:pPr>
            <a:endParaRPr lang="es-ES" sz="4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" sz="3800" dirty="0" smtClean="0">
                <a:solidFill>
                  <a:srgbClr val="FF0000"/>
                </a:solidFill>
              </a:rPr>
              <a:t>2 Acido pirúvico + 2 </a:t>
            </a:r>
            <a:r>
              <a:rPr lang="es-ES_tradnl" sz="3800" dirty="0" smtClean="0">
                <a:solidFill>
                  <a:srgbClr val="FF0000"/>
                </a:solidFill>
              </a:rPr>
              <a:t>NAD</a:t>
            </a:r>
            <a:r>
              <a:rPr lang="es-ES_tradnl" sz="3800" baseline="30000" dirty="0" smtClean="0">
                <a:solidFill>
                  <a:srgbClr val="FF0000"/>
                </a:solidFill>
              </a:rPr>
              <a:t>+</a:t>
            </a:r>
            <a:r>
              <a:rPr lang="es-ES" sz="3800" dirty="0" smtClean="0">
                <a:solidFill>
                  <a:srgbClr val="FF0000"/>
                </a:solidFill>
              </a:rPr>
              <a:t> +  2 Co A        2 Acetil-CoA + 2 NADH, H</a:t>
            </a:r>
            <a:r>
              <a:rPr lang="es-ES" sz="3800" baseline="30000" dirty="0" smtClean="0">
                <a:solidFill>
                  <a:srgbClr val="FF0000"/>
                </a:solidFill>
              </a:rPr>
              <a:t>+</a:t>
            </a:r>
            <a:r>
              <a:rPr lang="es-ES" sz="3800" dirty="0" smtClean="0">
                <a:solidFill>
                  <a:srgbClr val="FF0000"/>
                </a:solidFill>
              </a:rPr>
              <a:t> + 2  CO2</a:t>
            </a:r>
          </a:p>
          <a:p>
            <a:endParaRPr lang="es-ES" sz="4600" dirty="0" smtClean="0"/>
          </a:p>
          <a:p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cxnSp>
        <p:nvCxnSpPr>
          <p:cNvPr id="9" name="8 Conector recto de flecha"/>
          <p:cNvCxnSpPr/>
          <p:nvPr/>
        </p:nvCxnSpPr>
        <p:spPr>
          <a:xfrm>
            <a:off x="4357686" y="585789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html.rincondelvago.com/000639872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928670"/>
            <a:ext cx="807249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928694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Ciclo de Krebs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57216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ES" dirty="0" smtClean="0"/>
              <a:t>También llamado </a:t>
            </a:r>
            <a:r>
              <a:rPr lang="es-ES" dirty="0" smtClean="0">
                <a:solidFill>
                  <a:srgbClr val="7030A0"/>
                </a:solidFill>
              </a:rPr>
              <a:t>ciclo del ácido cítrico o de los ácidos tricarboxílicos. </a:t>
            </a:r>
            <a:endParaRPr lang="es-ES" sz="2800" dirty="0" smtClean="0">
              <a:solidFill>
                <a:srgbClr val="7030A0"/>
              </a:solidFill>
            </a:endParaRPr>
          </a:p>
          <a:p>
            <a:pPr lvl="0"/>
            <a:r>
              <a:rPr lang="es-ES" dirty="0" smtClean="0"/>
              <a:t>Se lleva a cabo en la </a:t>
            </a:r>
            <a:r>
              <a:rPr lang="es-ES" dirty="0" smtClean="0">
                <a:solidFill>
                  <a:srgbClr val="00B050"/>
                </a:solidFill>
              </a:rPr>
              <a:t>matriz mitocondrial.</a:t>
            </a:r>
            <a:endParaRPr lang="es-ES" sz="2800" dirty="0" smtClean="0">
              <a:solidFill>
                <a:srgbClr val="00B050"/>
              </a:solidFill>
            </a:endParaRPr>
          </a:p>
          <a:p>
            <a:r>
              <a:rPr lang="es-ES" dirty="0" smtClean="0"/>
              <a:t>Produce la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oxidación total del acetil-Co A hasta CO</a:t>
            </a:r>
            <a:r>
              <a:rPr lang="es-ES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 y NADH, H</a:t>
            </a:r>
            <a:r>
              <a:rPr lang="es-ES" baseline="30000" dirty="0" smtClean="0">
                <a:solidFill>
                  <a:schemeClr val="accent6">
                    <a:lumMod val="75000"/>
                  </a:schemeClr>
                </a:solidFill>
              </a:rPr>
              <a:t>+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. (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tb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 FADH2, en definitiva poder reductor).</a:t>
            </a:r>
            <a:endParaRPr lang="es-E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ES" dirty="0" smtClean="0"/>
              <a:t>En cada </a:t>
            </a:r>
            <a:r>
              <a:rPr lang="es-ES" dirty="0" smtClean="0">
                <a:solidFill>
                  <a:srgbClr val="FF0000"/>
                </a:solidFill>
              </a:rPr>
              <a:t>vuelta del ciclo</a:t>
            </a:r>
            <a:r>
              <a:rPr lang="es-ES" dirty="0" smtClean="0"/>
              <a:t> se producen: (Resumen pag 177)</a:t>
            </a:r>
          </a:p>
          <a:p>
            <a:pPr lvl="0">
              <a:buNone/>
            </a:pPr>
            <a:endParaRPr lang="es-ES" sz="28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2 CO</a:t>
            </a:r>
            <a:r>
              <a:rPr lang="es-ES" baseline="-25000" dirty="0" smtClean="0">
                <a:solidFill>
                  <a:srgbClr val="0070C0"/>
                </a:solidFill>
              </a:rPr>
              <a:t>2 </a:t>
            </a:r>
            <a:r>
              <a:rPr lang="es-ES" dirty="0" smtClean="0"/>
              <a:t>del </a:t>
            </a:r>
            <a:r>
              <a:rPr lang="es-ES" dirty="0" smtClean="0">
                <a:solidFill>
                  <a:srgbClr val="00B050"/>
                </a:solidFill>
              </a:rPr>
              <a:t>grupo acetilo </a:t>
            </a:r>
            <a:r>
              <a:rPr lang="es-ES" dirty="0" smtClean="0"/>
              <a:t>que procede a su vez de la glucosa.</a:t>
            </a:r>
            <a:endParaRPr lang="es-ES" sz="24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1 Co A </a:t>
            </a:r>
            <a:r>
              <a:rPr lang="es-ES" dirty="0" smtClean="0"/>
              <a:t>libre que activó a dicho grupo para poder entrar en el ciclo y que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se recupera </a:t>
            </a:r>
            <a:r>
              <a:rPr lang="es-ES" dirty="0" smtClean="0"/>
              <a:t>para que este continúe.</a:t>
            </a:r>
            <a:endParaRPr lang="es-ES" sz="24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1 GTP </a:t>
            </a:r>
            <a:r>
              <a:rPr lang="es-ES" dirty="0" smtClean="0"/>
              <a:t>que seguidamente </a:t>
            </a:r>
            <a:r>
              <a:rPr lang="es-ES" dirty="0" smtClean="0">
                <a:solidFill>
                  <a:srgbClr val="00B050"/>
                </a:solidFill>
              </a:rPr>
              <a:t>produce ATP </a:t>
            </a:r>
            <a:r>
              <a:rPr lang="es-ES" dirty="0" smtClean="0"/>
              <a:t>a partir de ADP y Pi.</a:t>
            </a:r>
            <a:endParaRPr lang="es-ES" sz="24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3 NADH, H</a:t>
            </a:r>
            <a:r>
              <a:rPr lang="es-ES" baseline="30000" dirty="0" smtClean="0">
                <a:solidFill>
                  <a:srgbClr val="7030A0"/>
                </a:solidFill>
              </a:rPr>
              <a:t>+</a:t>
            </a:r>
            <a:r>
              <a:rPr lang="es-ES" dirty="0" smtClean="0">
                <a:solidFill>
                  <a:srgbClr val="7030A0"/>
                </a:solidFill>
              </a:rPr>
              <a:t> </a:t>
            </a:r>
            <a:r>
              <a:rPr lang="es-ES" dirty="0" smtClean="0"/>
              <a:t>a partir de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tres reacciones de oxidación</a:t>
            </a:r>
            <a:r>
              <a:rPr lang="es-ES" dirty="0" smtClean="0"/>
              <a:t>, dos de ellas descarboxilativas.</a:t>
            </a:r>
            <a:endParaRPr lang="es-ES" sz="24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1 FADH</a:t>
            </a:r>
            <a:r>
              <a:rPr lang="es-ES" baseline="-25000" dirty="0" smtClean="0">
                <a:solidFill>
                  <a:srgbClr val="0070C0"/>
                </a:solidFill>
              </a:rPr>
              <a:t>2 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/>
              <a:t>en </a:t>
            </a:r>
            <a:r>
              <a:rPr lang="es-ES" dirty="0" smtClean="0">
                <a:solidFill>
                  <a:srgbClr val="00B050"/>
                </a:solidFill>
              </a:rPr>
              <a:t>otra oxidación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Esquema simplificado</a:t>
            </a:r>
            <a:endParaRPr lang="es-ES" dirty="0">
              <a:solidFill>
                <a:srgbClr val="00B0F0"/>
              </a:solidFill>
            </a:endParaRPr>
          </a:p>
        </p:txBody>
      </p:sp>
      <p:pic>
        <p:nvPicPr>
          <p:cNvPr id="4" name="3 Marcador de contenido" descr="Image27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85860"/>
            <a:ext cx="657229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86808" cy="796908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Características y balance global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142984"/>
            <a:ext cx="8329642" cy="535785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ES" dirty="0" smtClean="0"/>
              <a:t>Comienza </a:t>
            </a:r>
            <a:r>
              <a:rPr lang="es-ES" dirty="0" smtClean="0">
                <a:solidFill>
                  <a:srgbClr val="7030A0"/>
                </a:solidFill>
              </a:rPr>
              <a:t>incorporando el grupo acetilo activado al oxalacetato</a:t>
            </a:r>
            <a:r>
              <a:rPr lang="es-ES" dirty="0" smtClean="0"/>
              <a:t>. </a:t>
            </a:r>
          </a:p>
          <a:p>
            <a:pPr lvl="0">
              <a:buNone/>
            </a:pPr>
            <a:r>
              <a:rPr lang="es-ES" dirty="0" smtClean="0"/>
              <a:t>	un compuesto de </a:t>
            </a:r>
            <a:r>
              <a:rPr lang="es-ES" dirty="0" smtClean="0">
                <a:solidFill>
                  <a:srgbClr val="00B050"/>
                </a:solidFill>
              </a:rPr>
              <a:t>4 C que se transforma en citrato con 6 C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Las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descarboxilaciones y oxidaciones regeneran el oxalacetato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El </a:t>
            </a:r>
            <a:r>
              <a:rPr lang="es-ES" dirty="0" smtClean="0">
                <a:solidFill>
                  <a:srgbClr val="0070C0"/>
                </a:solidFill>
              </a:rPr>
              <a:t>balance por molécula de glucosa </a:t>
            </a:r>
            <a:r>
              <a:rPr lang="es-ES" dirty="0" smtClean="0"/>
              <a:t>es:</a:t>
            </a:r>
          </a:p>
          <a:p>
            <a:pPr lvl="0"/>
            <a:endParaRPr lang="es-ES" dirty="0" smtClean="0"/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1 Glucosa          ¿           ¿            4 CO</a:t>
            </a:r>
            <a:r>
              <a:rPr lang="es-ES" baseline="-25000" dirty="0" smtClean="0">
                <a:solidFill>
                  <a:srgbClr val="FF0000"/>
                </a:solidFill>
              </a:rPr>
              <a:t>2</a:t>
            </a:r>
            <a:r>
              <a:rPr lang="es-ES" dirty="0" smtClean="0">
                <a:solidFill>
                  <a:srgbClr val="FF0000"/>
                </a:solidFill>
              </a:rPr>
              <a:t>  + 2 ATP + 6 NADH, H</a:t>
            </a:r>
            <a:r>
              <a:rPr lang="es-ES" baseline="30000" dirty="0" smtClean="0">
                <a:solidFill>
                  <a:srgbClr val="FF0000"/>
                </a:solidFill>
              </a:rPr>
              <a:t>+</a:t>
            </a:r>
            <a:r>
              <a:rPr lang="es-ES" dirty="0" smtClean="0">
                <a:solidFill>
                  <a:srgbClr val="FF0000"/>
                </a:solidFill>
              </a:rPr>
              <a:t> + 2 FADH</a:t>
            </a:r>
            <a:r>
              <a:rPr lang="es-ES" baseline="-25000" dirty="0" smtClean="0">
                <a:solidFill>
                  <a:srgbClr val="FF0000"/>
                </a:solidFill>
              </a:rPr>
              <a:t>2 </a:t>
            </a:r>
            <a:endParaRPr lang="es-E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s-E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              1 ¿ Glucolisis…………………………………….2 Acido pirúvico</a:t>
            </a: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              2 ¿ Descarboxilación oxidativa…………………2 Acetil-CoA</a:t>
            </a:r>
          </a:p>
          <a:p>
            <a:pPr>
              <a:buNone/>
            </a:pPr>
            <a:endParaRPr lang="es-ES" dirty="0" smtClean="0"/>
          </a:p>
          <a:p>
            <a:pPr lvl="0"/>
            <a:r>
              <a:rPr lang="es-ES" dirty="0" smtClean="0"/>
              <a:t>Produce </a:t>
            </a:r>
            <a:r>
              <a:rPr lang="es-ES" dirty="0" smtClean="0">
                <a:solidFill>
                  <a:srgbClr val="7030A0"/>
                </a:solidFill>
              </a:rPr>
              <a:t>muy poca energía en forma de ATP, </a:t>
            </a:r>
            <a:r>
              <a:rPr lang="es-ES" dirty="0" smtClean="0"/>
              <a:t>sólo dos moléculas.</a:t>
            </a:r>
          </a:p>
          <a:p>
            <a:pPr lvl="0"/>
            <a:r>
              <a:rPr lang="es-ES" dirty="0" smtClean="0"/>
              <a:t>La energía </a:t>
            </a:r>
            <a:r>
              <a:rPr lang="es-ES" dirty="0" smtClean="0">
                <a:solidFill>
                  <a:srgbClr val="00B050"/>
                </a:solidFill>
              </a:rPr>
              <a:t>está retenida en los  H</a:t>
            </a:r>
            <a:r>
              <a:rPr lang="es-ES" baseline="30000" dirty="0" smtClean="0">
                <a:solidFill>
                  <a:srgbClr val="00B050"/>
                </a:solidFill>
              </a:rPr>
              <a:t>+</a:t>
            </a:r>
            <a:r>
              <a:rPr lang="es-ES" dirty="0" smtClean="0">
                <a:solidFill>
                  <a:srgbClr val="00B050"/>
                </a:solidFill>
              </a:rPr>
              <a:t> y electrones de los coenzimas reducidos </a:t>
            </a:r>
            <a:r>
              <a:rPr lang="es-ES" dirty="0" smtClean="0"/>
              <a:t>que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llegando hasta el oxígeno producen la mayor parte de la energía de la respiración celular.</a:t>
            </a:r>
          </a:p>
          <a:p>
            <a:endParaRPr lang="es-ES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1714480" y="3000372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2428860" y="300037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3214678" y="3000372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www.cienciastella.com/Imagenes/METABOLISMO/KREBS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714356"/>
            <a:ext cx="6643734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www.bionova.org.es/biocast/documentos/figura/figtem16/figurax1619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571480"/>
            <a:ext cx="650085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72547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Generalidades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071546"/>
            <a:ext cx="8358246" cy="592935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ES" dirty="0" smtClean="0"/>
              <a:t>La </a:t>
            </a:r>
            <a:r>
              <a:rPr lang="es-ES" dirty="0" smtClean="0">
                <a:solidFill>
                  <a:srgbClr val="7030A0"/>
                </a:solidFill>
              </a:rPr>
              <a:t>degradación de combustibles orgánicos </a:t>
            </a:r>
            <a:r>
              <a:rPr lang="es-ES" dirty="0" smtClean="0"/>
              <a:t>es un </a:t>
            </a:r>
            <a:r>
              <a:rPr lang="es-ES" dirty="0" smtClean="0">
                <a:solidFill>
                  <a:srgbClr val="00B050"/>
                </a:solidFill>
              </a:rPr>
              <a:t>proceso de oxidación </a:t>
            </a:r>
            <a:r>
              <a:rPr lang="es-ES" dirty="0" smtClean="0"/>
              <a:t>donde se van </a:t>
            </a:r>
            <a:r>
              <a:rPr lang="es-ES" dirty="0" smtClean="0">
                <a:solidFill>
                  <a:srgbClr val="0070C0"/>
                </a:solidFill>
              </a:rPr>
              <a:t>transfiriendo electrones </a:t>
            </a:r>
            <a:r>
              <a:rPr lang="es-ES" dirty="0" smtClean="0"/>
              <a:t>hasta un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aceptor final de menor contenido energético.</a:t>
            </a:r>
            <a:endParaRPr lang="es-E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ES" dirty="0" smtClean="0"/>
              <a:t>Según cuál sea dicho aceptor final </a:t>
            </a:r>
            <a:r>
              <a:rPr lang="es-ES" dirty="0" smtClean="0">
                <a:solidFill>
                  <a:srgbClr val="FF0000"/>
                </a:solidFill>
              </a:rPr>
              <a:t>las células se clasifican en</a:t>
            </a:r>
            <a:r>
              <a:rPr lang="es-ES" dirty="0" smtClean="0"/>
              <a:t>:</a:t>
            </a:r>
            <a:endParaRPr lang="es-ES" sz="3200" dirty="0" smtClean="0">
              <a:solidFill>
                <a:srgbClr val="FF0000"/>
              </a:solidFill>
            </a:endParaRPr>
          </a:p>
          <a:p>
            <a:pPr lvl="1"/>
            <a:r>
              <a:rPr lang="es-ES" sz="3200" dirty="0" smtClean="0">
                <a:solidFill>
                  <a:srgbClr val="7030A0"/>
                </a:solidFill>
              </a:rPr>
              <a:t>Aerobias. </a:t>
            </a:r>
          </a:p>
          <a:p>
            <a:pPr lvl="2"/>
            <a:r>
              <a:rPr lang="es-ES" sz="3200" dirty="0" smtClean="0"/>
              <a:t>Los electrones </a:t>
            </a:r>
            <a:r>
              <a:rPr lang="es-ES" sz="3200" dirty="0" smtClean="0">
                <a:solidFill>
                  <a:srgbClr val="00B050"/>
                </a:solidFill>
              </a:rPr>
              <a:t>llegan hasta el oxígeno</a:t>
            </a:r>
            <a:r>
              <a:rPr lang="es-ES" sz="3200" dirty="0" smtClean="0"/>
              <a:t>.</a:t>
            </a:r>
          </a:p>
          <a:p>
            <a:pPr lvl="2"/>
            <a:r>
              <a:rPr lang="es-ES" sz="3200" dirty="0" smtClean="0"/>
              <a:t>Son </a:t>
            </a:r>
            <a:r>
              <a:rPr lang="es-ES" sz="3200" dirty="0" smtClean="0">
                <a:solidFill>
                  <a:srgbClr val="0070C0"/>
                </a:solidFill>
              </a:rPr>
              <a:t>casi todas las células</a:t>
            </a:r>
            <a:r>
              <a:rPr lang="es-ES" sz="3200" dirty="0" smtClean="0"/>
              <a:t>.</a:t>
            </a:r>
            <a:endParaRPr lang="es-ES" sz="2900" dirty="0" smtClean="0"/>
          </a:p>
          <a:p>
            <a:pPr lvl="1"/>
            <a:r>
              <a:rPr lang="es-ES" sz="3200" dirty="0" smtClean="0">
                <a:solidFill>
                  <a:srgbClr val="7030A0"/>
                </a:solidFill>
              </a:rPr>
              <a:t>Anaerobias.</a:t>
            </a:r>
          </a:p>
          <a:p>
            <a:pPr lvl="2"/>
            <a:r>
              <a:rPr lang="es-ES" sz="3200" dirty="0" smtClean="0"/>
              <a:t>El destino final de los electrones son </a:t>
            </a:r>
            <a:r>
              <a:rPr lang="es-ES" sz="3200" dirty="0" smtClean="0">
                <a:solidFill>
                  <a:srgbClr val="00B050"/>
                </a:solidFill>
              </a:rPr>
              <a:t>moléculas orgánicas</a:t>
            </a:r>
            <a:r>
              <a:rPr lang="es-ES" sz="3200" dirty="0" smtClean="0"/>
              <a:t>.</a:t>
            </a:r>
          </a:p>
          <a:p>
            <a:pPr lvl="2"/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</a:rPr>
              <a:t>Viven sin oxígeno </a:t>
            </a:r>
            <a:r>
              <a:rPr lang="es-ES" sz="3200" dirty="0" smtClean="0"/>
              <a:t>y este incluso puede resultar nocivo.</a:t>
            </a:r>
          </a:p>
          <a:p>
            <a:pPr lvl="2"/>
            <a:r>
              <a:rPr lang="es-ES" sz="3200" dirty="0" smtClean="0"/>
              <a:t>Son </a:t>
            </a:r>
            <a:r>
              <a:rPr lang="es-ES" sz="3200" dirty="0" smtClean="0">
                <a:solidFill>
                  <a:srgbClr val="0070C0"/>
                </a:solidFill>
              </a:rPr>
              <a:t>algunas bacterias del suelo y las que viven en los fondos oceánicos. </a:t>
            </a:r>
            <a:endParaRPr lang="es-ES" dirty="0" smtClean="0">
              <a:solidFill>
                <a:srgbClr val="0070C0"/>
              </a:solidFill>
            </a:endParaRPr>
          </a:p>
          <a:p>
            <a:pPr lvl="1"/>
            <a:r>
              <a:rPr lang="es-ES" sz="3200" dirty="0" smtClean="0">
                <a:solidFill>
                  <a:srgbClr val="7030A0"/>
                </a:solidFill>
              </a:rPr>
              <a:t>Facultativas.</a:t>
            </a:r>
          </a:p>
          <a:p>
            <a:pPr lvl="2"/>
            <a:r>
              <a:rPr lang="es-ES" sz="3200" dirty="0" smtClean="0"/>
              <a:t>Utilizan </a:t>
            </a:r>
            <a:r>
              <a:rPr lang="es-ES" sz="3200" dirty="0" smtClean="0">
                <a:solidFill>
                  <a:srgbClr val="00B050"/>
                </a:solidFill>
              </a:rPr>
              <a:t>oxígeno como aceptor final pero cuando este escasea recurren a moléculas orgánicas</a:t>
            </a:r>
            <a:r>
              <a:rPr lang="es-ES" sz="3200" dirty="0" smtClean="0"/>
              <a:t>.</a:t>
            </a:r>
          </a:p>
          <a:p>
            <a:pPr lvl="2"/>
            <a:r>
              <a:rPr lang="es-ES" sz="3200" dirty="0" smtClean="0"/>
              <a:t>Son las </a:t>
            </a: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</a:rPr>
              <a:t>levaduras y muchas de las células de los organismos superiores.</a:t>
            </a:r>
          </a:p>
          <a:p>
            <a:pPr>
              <a:buNone/>
            </a:pPr>
            <a:r>
              <a:rPr lang="es-ES" dirty="0" smtClean="0"/>
              <a:t> 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s://mahara.org/artefact/file/download.php?file=163499&amp;view=46474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785794"/>
            <a:ext cx="707236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5396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3 Marcador de contenido" descr="tcaw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85794"/>
            <a:ext cx="5357850" cy="564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796908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Transporte de electrones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550072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s-ES" dirty="0" smtClean="0"/>
              <a:t>Los </a:t>
            </a:r>
            <a:r>
              <a:rPr lang="es-ES" dirty="0" smtClean="0">
                <a:solidFill>
                  <a:srgbClr val="7030A0"/>
                </a:solidFill>
              </a:rPr>
              <a:t>electrones del NADH, H</a:t>
            </a:r>
            <a:r>
              <a:rPr lang="es-ES" baseline="30000" dirty="0" smtClean="0">
                <a:solidFill>
                  <a:srgbClr val="7030A0"/>
                </a:solidFill>
              </a:rPr>
              <a:t>+</a:t>
            </a:r>
            <a:r>
              <a:rPr lang="es-ES" dirty="0" smtClean="0">
                <a:solidFill>
                  <a:srgbClr val="7030A0"/>
                </a:solidFill>
              </a:rPr>
              <a:t> y el FADH</a:t>
            </a:r>
            <a:r>
              <a:rPr lang="es-ES" baseline="-25000" dirty="0" smtClean="0">
                <a:solidFill>
                  <a:srgbClr val="7030A0"/>
                </a:solidFill>
              </a:rPr>
              <a:t>2</a:t>
            </a:r>
            <a:r>
              <a:rPr lang="es-ES" dirty="0" smtClean="0">
                <a:solidFill>
                  <a:srgbClr val="7030A0"/>
                </a:solidFill>
              </a:rPr>
              <a:t> recorren una cadena de transporte electrónico </a:t>
            </a:r>
            <a:r>
              <a:rPr lang="es-ES" dirty="0" smtClean="0">
                <a:solidFill>
                  <a:srgbClr val="00B050"/>
                </a:solidFill>
              </a:rPr>
              <a:t>hasta llegar al O</a:t>
            </a:r>
            <a:r>
              <a:rPr lang="es-ES" baseline="-25000" dirty="0" smtClean="0">
                <a:solidFill>
                  <a:srgbClr val="00B050"/>
                </a:solidFill>
              </a:rPr>
              <a:t>2</a:t>
            </a:r>
            <a:r>
              <a:rPr lang="es-ES" dirty="0" smtClean="0">
                <a:solidFill>
                  <a:srgbClr val="00B050"/>
                </a:solidFill>
              </a:rPr>
              <a:t> que se reduce formando H</a:t>
            </a:r>
            <a:r>
              <a:rPr lang="es-ES" baseline="-25000" dirty="0" smtClean="0">
                <a:solidFill>
                  <a:srgbClr val="00B050"/>
                </a:solidFill>
              </a:rPr>
              <a:t>2</a:t>
            </a:r>
            <a:r>
              <a:rPr lang="es-ES" dirty="0" smtClean="0">
                <a:solidFill>
                  <a:srgbClr val="00B050"/>
                </a:solidFill>
              </a:rPr>
              <a:t>O. </a:t>
            </a:r>
            <a:endParaRPr lang="es-ES" sz="2800" dirty="0" smtClean="0">
              <a:solidFill>
                <a:srgbClr val="00B050"/>
              </a:solidFill>
            </a:endParaRPr>
          </a:p>
          <a:p>
            <a:pPr lvl="0"/>
            <a:r>
              <a:rPr lang="es-ES" dirty="0" smtClean="0"/>
              <a:t>Tal cadena transportadora se forma de </a:t>
            </a:r>
            <a:r>
              <a:rPr lang="es-ES" dirty="0" smtClean="0">
                <a:solidFill>
                  <a:srgbClr val="0070C0"/>
                </a:solidFill>
              </a:rPr>
              <a:t>cuatro complejos moleculares </a:t>
            </a:r>
            <a:r>
              <a:rPr lang="es-ES" dirty="0" smtClean="0"/>
              <a:t>y se sitúa en la </a:t>
            </a:r>
            <a:r>
              <a:rPr lang="es-ES" dirty="0" smtClean="0">
                <a:solidFill>
                  <a:srgbClr val="FF0000"/>
                </a:solidFill>
              </a:rPr>
              <a:t>membrana mitocondrial interna.</a:t>
            </a:r>
            <a:endParaRPr lang="es-ES" sz="2800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Los electrones fluyen por la cadena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desde los compuestos con mayor contenido de energía hasta los menos energéticos</a:t>
            </a:r>
            <a:r>
              <a:rPr lang="es-ES" dirty="0" smtClean="0"/>
              <a:t>.</a:t>
            </a:r>
            <a:endParaRPr lang="es-ES" sz="2800" dirty="0" smtClean="0"/>
          </a:p>
          <a:p>
            <a:pPr lvl="0"/>
            <a:r>
              <a:rPr lang="es-ES" dirty="0" smtClean="0"/>
              <a:t>La </a:t>
            </a:r>
            <a:r>
              <a:rPr lang="es-ES" dirty="0" smtClean="0">
                <a:solidFill>
                  <a:srgbClr val="00B050"/>
                </a:solidFill>
              </a:rPr>
              <a:t>hipótesis quimiosmótica de Mitchell </a:t>
            </a:r>
            <a:r>
              <a:rPr lang="es-ES" dirty="0" smtClean="0"/>
              <a:t>explica como este proceso produce ATP a partir de la energía liberada. </a:t>
            </a:r>
            <a:endParaRPr lang="es-ES" sz="2800" dirty="0" smtClean="0"/>
          </a:p>
          <a:p>
            <a:pPr lvl="1"/>
            <a:r>
              <a:rPr lang="es-ES" dirty="0" smtClean="0"/>
              <a:t>La energía de los electrones translocados es utilizada por los complejos moleculares para </a:t>
            </a:r>
            <a:r>
              <a:rPr lang="es-ES" dirty="0" smtClean="0">
                <a:solidFill>
                  <a:srgbClr val="7030A0"/>
                </a:solidFill>
              </a:rPr>
              <a:t>trasladar  H</a:t>
            </a:r>
            <a:r>
              <a:rPr lang="es-ES" baseline="30000" dirty="0" smtClean="0">
                <a:solidFill>
                  <a:srgbClr val="7030A0"/>
                </a:solidFill>
              </a:rPr>
              <a:t>+</a:t>
            </a:r>
            <a:r>
              <a:rPr lang="es-ES" dirty="0" smtClean="0">
                <a:solidFill>
                  <a:srgbClr val="7030A0"/>
                </a:solidFill>
              </a:rPr>
              <a:t> desde la matriz al espacio intermembrana</a:t>
            </a:r>
            <a:r>
              <a:rPr lang="es-ES" dirty="0" smtClean="0"/>
              <a:t>.</a:t>
            </a:r>
            <a:endParaRPr lang="es-ES" sz="2400" dirty="0" smtClean="0"/>
          </a:p>
          <a:p>
            <a:pPr lvl="1"/>
            <a:r>
              <a:rPr lang="es-ES" dirty="0" smtClean="0"/>
              <a:t>En dicho espacio se acumulan muchos protones por lo que el gradiente electroquímico hace que estos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tiendan a volver hacia la matriz a favor de gradiente.</a:t>
            </a:r>
            <a:endParaRPr lang="es-ES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s-ES" dirty="0" smtClean="0"/>
              <a:t>Como la membrana interna es muy impermeable </a:t>
            </a:r>
            <a:r>
              <a:rPr lang="es-ES" dirty="0" smtClean="0">
                <a:solidFill>
                  <a:srgbClr val="7030A0"/>
                </a:solidFill>
              </a:rPr>
              <a:t>el regreso sólo puede hacerse a través de la ATP sintetasa.</a:t>
            </a:r>
            <a:endParaRPr lang="es-ES" sz="2400" dirty="0" smtClean="0">
              <a:solidFill>
                <a:srgbClr val="7030A0"/>
              </a:solidFill>
            </a:endParaRPr>
          </a:p>
          <a:p>
            <a:pPr lvl="1"/>
            <a:r>
              <a:rPr lang="es-ES" dirty="0" smtClean="0"/>
              <a:t>El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flujo energético </a:t>
            </a:r>
            <a:r>
              <a:rPr lang="es-ES" dirty="0" smtClean="0"/>
              <a:t>de los  H</a:t>
            </a:r>
            <a:r>
              <a:rPr lang="es-ES" baseline="30000" dirty="0" smtClean="0"/>
              <a:t>+</a:t>
            </a:r>
            <a:r>
              <a:rPr lang="es-ES" dirty="0" smtClean="0"/>
              <a:t> es aprovechado por  ésta para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sintetizar ATP</a:t>
            </a:r>
            <a:r>
              <a:rPr lang="es-ES" dirty="0" smtClean="0">
                <a:solidFill>
                  <a:srgbClr val="7030A0"/>
                </a:solidFill>
              </a:rPr>
              <a:t> </a:t>
            </a:r>
            <a:r>
              <a:rPr lang="es-ES" dirty="0" smtClean="0"/>
              <a:t>a partir de ADP y Pi.</a:t>
            </a:r>
            <a:endParaRPr lang="es-ES" sz="24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Fosforilación oxidativa</a:t>
            </a:r>
            <a:endParaRPr lang="es-ES" dirty="0">
              <a:solidFill>
                <a:srgbClr val="00B0F0"/>
              </a:solidFill>
            </a:endParaRPr>
          </a:p>
        </p:txBody>
      </p:sp>
      <p:pic>
        <p:nvPicPr>
          <p:cNvPr id="4" name="irc_mi" descr="http://1.bp.blogspot.com/_4TFfTtY345k/S5GDXzdivHI/AAAAAAAAABs/4aZYRZtqFrg/s640/nutricion227b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14422"/>
            <a:ext cx="664373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96908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Balance de la fosforilación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64360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" dirty="0" smtClean="0"/>
              <a:t>En términos cuantitativos </a:t>
            </a:r>
            <a:r>
              <a:rPr lang="es-ES" dirty="0" smtClean="0">
                <a:solidFill>
                  <a:srgbClr val="7030A0"/>
                </a:solidFill>
              </a:rPr>
              <a:t>cada vez que funciona la cadena transportando dos electrones</a:t>
            </a:r>
            <a:r>
              <a:rPr lang="es-ES" dirty="0" smtClean="0"/>
              <a:t> los </a:t>
            </a:r>
            <a:r>
              <a:rPr lang="es-ES" dirty="0" smtClean="0">
                <a:solidFill>
                  <a:srgbClr val="00B050"/>
                </a:solidFill>
              </a:rPr>
              <a:t>complejos I, III y IV transfieren un  H</a:t>
            </a:r>
            <a:r>
              <a:rPr lang="es-ES" baseline="30000" dirty="0" smtClean="0">
                <a:solidFill>
                  <a:srgbClr val="00B050"/>
                </a:solidFill>
              </a:rPr>
              <a:t>+</a:t>
            </a:r>
            <a:r>
              <a:rPr lang="es-ES" dirty="0" smtClean="0">
                <a:solidFill>
                  <a:srgbClr val="00B050"/>
                </a:solidFill>
              </a:rPr>
              <a:t>  al espacio intermembrana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El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complejo II </a:t>
            </a:r>
            <a:r>
              <a:rPr lang="es-ES" dirty="0" smtClean="0"/>
              <a:t>no transfiere  H</a:t>
            </a:r>
            <a:r>
              <a:rPr lang="es-ES" baseline="30000" dirty="0" smtClean="0"/>
              <a:t>+</a:t>
            </a:r>
            <a:r>
              <a:rPr lang="es-ES" dirty="0" smtClean="0"/>
              <a:t> a dicho espacio solo cede electrones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al complejo siguiente.</a:t>
            </a:r>
          </a:p>
          <a:p>
            <a:pPr lvl="0"/>
            <a:r>
              <a:rPr lang="es-ES" dirty="0" smtClean="0">
                <a:solidFill>
                  <a:srgbClr val="0070C0"/>
                </a:solidFill>
              </a:rPr>
              <a:t>Por cada  H</a:t>
            </a:r>
            <a:r>
              <a:rPr lang="es-ES" baseline="30000" dirty="0" smtClean="0">
                <a:solidFill>
                  <a:srgbClr val="0070C0"/>
                </a:solidFill>
              </a:rPr>
              <a:t>+</a:t>
            </a:r>
            <a:r>
              <a:rPr lang="es-ES" dirty="0" smtClean="0">
                <a:solidFill>
                  <a:srgbClr val="0070C0"/>
                </a:solidFill>
              </a:rPr>
              <a:t> que regresa </a:t>
            </a:r>
            <a:r>
              <a:rPr lang="es-ES" dirty="0" smtClean="0"/>
              <a:t>a favor de gradiente </a:t>
            </a:r>
            <a:r>
              <a:rPr lang="es-ES" dirty="0" smtClean="0">
                <a:solidFill>
                  <a:srgbClr val="7030A0"/>
                </a:solidFill>
              </a:rPr>
              <a:t>por la ATP sintetasa se produce un ATP.</a:t>
            </a:r>
          </a:p>
          <a:p>
            <a:pPr lvl="0"/>
            <a:r>
              <a:rPr lang="es-ES" dirty="0" smtClean="0"/>
              <a:t>El </a:t>
            </a:r>
            <a:r>
              <a:rPr lang="es-ES" dirty="0" smtClean="0">
                <a:solidFill>
                  <a:srgbClr val="FF0000"/>
                </a:solidFill>
              </a:rPr>
              <a:t>NADH, H</a:t>
            </a:r>
            <a:r>
              <a:rPr lang="es-ES" baseline="30000" dirty="0" smtClean="0">
                <a:solidFill>
                  <a:srgbClr val="FF0000"/>
                </a:solidFill>
              </a:rPr>
              <a:t>+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entra en la cadena a nivel del </a:t>
            </a:r>
            <a:r>
              <a:rPr lang="es-ES" dirty="0" smtClean="0">
                <a:solidFill>
                  <a:srgbClr val="00B050"/>
                </a:solidFill>
              </a:rPr>
              <a:t>complejo I</a:t>
            </a:r>
            <a:r>
              <a:rPr lang="es-ES" dirty="0" smtClean="0"/>
              <a:t> por lo que el transporte de sus electrones </a:t>
            </a:r>
            <a:r>
              <a:rPr lang="es-ES" dirty="0" smtClean="0">
                <a:solidFill>
                  <a:srgbClr val="7030A0"/>
                </a:solidFill>
              </a:rPr>
              <a:t>genera 3 ATP.</a:t>
            </a:r>
          </a:p>
          <a:p>
            <a:pPr lvl="0"/>
            <a:r>
              <a:rPr lang="es-ES" dirty="0" smtClean="0"/>
              <a:t>En cambio el </a:t>
            </a:r>
            <a:r>
              <a:rPr lang="es-ES" dirty="0" smtClean="0">
                <a:solidFill>
                  <a:srgbClr val="FF0000"/>
                </a:solidFill>
              </a:rPr>
              <a:t>FADH</a:t>
            </a:r>
            <a:r>
              <a:rPr lang="es-ES" baseline="-25000" dirty="0" smtClean="0">
                <a:solidFill>
                  <a:srgbClr val="FF0000"/>
                </a:solidFill>
              </a:rPr>
              <a:t>2 </a:t>
            </a:r>
            <a:r>
              <a:rPr lang="es-ES" dirty="0" smtClean="0"/>
              <a:t>entra a nivel del </a:t>
            </a:r>
            <a:r>
              <a:rPr lang="es-ES" dirty="0" smtClean="0">
                <a:solidFill>
                  <a:srgbClr val="00B050"/>
                </a:solidFill>
              </a:rPr>
              <a:t>complejo II </a:t>
            </a:r>
            <a:r>
              <a:rPr lang="es-ES" dirty="0" smtClean="0"/>
              <a:t>por lo que sus electrones producen </a:t>
            </a:r>
            <a:r>
              <a:rPr lang="es-ES" dirty="0" smtClean="0">
                <a:solidFill>
                  <a:srgbClr val="7030A0"/>
                </a:solidFill>
              </a:rPr>
              <a:t>sólo 2 ATP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Por tanto se forman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11 ATP en la fosforilación oxidativa por cada vuelta del ciclo de Krebs</a:t>
            </a:r>
            <a:r>
              <a:rPr lang="es-ES" dirty="0" smtClean="0"/>
              <a:t>.</a:t>
            </a:r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                             3 NADH,</a:t>
            </a:r>
            <a:r>
              <a:rPr lang="es-ES" dirty="0" smtClean="0">
                <a:solidFill>
                  <a:srgbClr val="00B050"/>
                </a:solidFill>
              </a:rPr>
              <a:t> </a:t>
            </a:r>
            <a:r>
              <a:rPr lang="es-ES" dirty="0" smtClean="0">
                <a:solidFill>
                  <a:srgbClr val="FF0000"/>
                </a:solidFill>
              </a:rPr>
              <a:t>H</a:t>
            </a:r>
            <a:r>
              <a:rPr lang="es-ES" baseline="30000" dirty="0" smtClean="0">
                <a:solidFill>
                  <a:srgbClr val="FF0000"/>
                </a:solidFill>
              </a:rPr>
              <a:t>+</a:t>
            </a:r>
            <a:r>
              <a:rPr lang="es-ES" dirty="0" smtClean="0">
                <a:solidFill>
                  <a:srgbClr val="FF0000"/>
                </a:solidFill>
              </a:rPr>
              <a:t>  x 3 + 1 FADH</a:t>
            </a:r>
            <a:r>
              <a:rPr lang="es-ES" baseline="-25000" dirty="0" smtClean="0">
                <a:solidFill>
                  <a:srgbClr val="FF0000"/>
                </a:solidFill>
              </a:rPr>
              <a:t>2</a:t>
            </a:r>
            <a:r>
              <a:rPr lang="es-ES" dirty="0" smtClean="0">
                <a:solidFill>
                  <a:srgbClr val="FF0000"/>
                </a:solidFill>
              </a:rPr>
              <a:t> x 2 = 11 ATP</a:t>
            </a:r>
          </a:p>
          <a:p>
            <a:pPr lvl="0"/>
            <a:r>
              <a:rPr lang="es-ES" dirty="0" smtClean="0"/>
              <a:t>Cuando </a:t>
            </a:r>
            <a:r>
              <a:rPr lang="es-ES" dirty="0" smtClean="0">
                <a:solidFill>
                  <a:srgbClr val="00B050"/>
                </a:solidFill>
              </a:rPr>
              <a:t>los dos electrones llegan al O</a:t>
            </a:r>
            <a:r>
              <a:rPr lang="es-ES" baseline="-25000" dirty="0" smtClean="0">
                <a:solidFill>
                  <a:srgbClr val="00B050"/>
                </a:solidFill>
              </a:rPr>
              <a:t>2</a:t>
            </a:r>
            <a:r>
              <a:rPr lang="es-ES" dirty="0" smtClean="0">
                <a:solidFill>
                  <a:srgbClr val="00B050"/>
                </a:solidFill>
              </a:rPr>
              <a:t> se forma una molécula de H</a:t>
            </a:r>
            <a:r>
              <a:rPr lang="es-ES" baseline="-25000" dirty="0" smtClean="0">
                <a:solidFill>
                  <a:srgbClr val="00B050"/>
                </a:solidFill>
              </a:rPr>
              <a:t>2</a:t>
            </a:r>
            <a:r>
              <a:rPr lang="es-ES" dirty="0" smtClean="0">
                <a:solidFill>
                  <a:srgbClr val="00B050"/>
                </a:solidFill>
              </a:rPr>
              <a:t>O</a:t>
            </a:r>
            <a:r>
              <a:rPr lang="es-ES" dirty="0" smtClean="0"/>
              <a:t> tras la unión con los 2 H</a:t>
            </a:r>
            <a:r>
              <a:rPr lang="es-ES" baseline="30000" dirty="0" smtClean="0"/>
              <a:t>+</a:t>
            </a:r>
            <a:r>
              <a:rPr lang="es-ES" dirty="0" smtClean="0"/>
              <a:t> 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sebbm.es/BioROM/contenido/UCM/imagenes/cadenatptee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85794"/>
            <a:ext cx="6858047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0"/>
            <a:ext cx="8215370" cy="642918"/>
          </a:xfrm>
        </p:spPr>
        <p:txBody>
          <a:bodyPr>
            <a:normAutofit fontScale="90000"/>
          </a:bodyPr>
          <a:lstStyle/>
          <a:p>
            <a:pPr lvl="0"/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>
                <a:solidFill>
                  <a:srgbClr val="00B0F0"/>
                </a:solidFill>
              </a:rPr>
              <a:t>Oxidación total de la glucosa</a:t>
            </a:r>
            <a:r>
              <a:rPr lang="es-ES" sz="4000" dirty="0" smtClean="0">
                <a:solidFill>
                  <a:srgbClr val="00B0F0"/>
                </a:solidFill>
              </a:rPr>
              <a:t/>
            </a:r>
            <a:br>
              <a:rPr lang="es-ES" sz="4000" dirty="0" smtClean="0">
                <a:solidFill>
                  <a:srgbClr val="00B0F0"/>
                </a:solidFill>
              </a:rPr>
            </a:b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71480"/>
            <a:ext cx="8258204" cy="62865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ES" dirty="0" smtClean="0"/>
              <a:t> </a:t>
            </a:r>
            <a:endParaRPr lang="es-ES" sz="2800" dirty="0" smtClean="0"/>
          </a:p>
          <a:p>
            <a:pPr lvl="0"/>
            <a:r>
              <a:rPr lang="es-ES" sz="7200" dirty="0" smtClean="0">
                <a:solidFill>
                  <a:srgbClr val="00B050"/>
                </a:solidFill>
              </a:rPr>
              <a:t>Por fosforilación a nivel de sustrato.</a:t>
            </a:r>
          </a:p>
          <a:p>
            <a:pPr lvl="1"/>
            <a:r>
              <a:rPr lang="es-ES" sz="7200" dirty="0" smtClean="0"/>
              <a:t>Glucolisis…………..…… </a:t>
            </a:r>
            <a:r>
              <a:rPr lang="es-ES" sz="7200" dirty="0" smtClean="0">
                <a:solidFill>
                  <a:srgbClr val="FF0000"/>
                </a:solidFill>
              </a:rPr>
              <a:t>2 ATP  </a:t>
            </a:r>
            <a:r>
              <a:rPr lang="es-ES" sz="7200" dirty="0" smtClean="0"/>
              <a:t>(</a:t>
            </a:r>
            <a:r>
              <a:rPr lang="es-ES" sz="7200" dirty="0" err="1" smtClean="0"/>
              <a:t>Glucógenolisis</a:t>
            </a:r>
            <a:r>
              <a:rPr lang="es-ES" sz="7200" dirty="0" smtClean="0"/>
              <a:t> 3 ATP)</a:t>
            </a:r>
          </a:p>
          <a:p>
            <a:pPr lvl="1"/>
            <a:r>
              <a:rPr lang="es-ES" sz="7200" dirty="0" smtClean="0"/>
              <a:t>Ciclo de Krebs ……….  </a:t>
            </a:r>
            <a:r>
              <a:rPr lang="es-ES" sz="7200" dirty="0" smtClean="0">
                <a:solidFill>
                  <a:srgbClr val="FF0000"/>
                </a:solidFill>
              </a:rPr>
              <a:t>2 ATP  </a:t>
            </a:r>
            <a:r>
              <a:rPr lang="es-ES" sz="7200" dirty="0" smtClean="0"/>
              <a:t>(A partir de GTP)</a:t>
            </a:r>
          </a:p>
          <a:p>
            <a:pPr lvl="0"/>
            <a:r>
              <a:rPr lang="es-ES" sz="7200" dirty="0" smtClean="0">
                <a:solidFill>
                  <a:srgbClr val="00B050"/>
                </a:solidFill>
              </a:rPr>
              <a:t>Por fosforilación </a:t>
            </a:r>
            <a:r>
              <a:rPr lang="es-ES" sz="7200" dirty="0" err="1" smtClean="0">
                <a:solidFill>
                  <a:srgbClr val="00B050"/>
                </a:solidFill>
              </a:rPr>
              <a:t>oxidativa</a:t>
            </a:r>
            <a:r>
              <a:rPr lang="es-ES" sz="7200" dirty="0" smtClean="0">
                <a:solidFill>
                  <a:srgbClr val="00B050"/>
                </a:solidFill>
              </a:rPr>
              <a:t>.</a:t>
            </a:r>
            <a:endParaRPr lang="es-ES" sz="7200" dirty="0" smtClean="0"/>
          </a:p>
          <a:p>
            <a:r>
              <a:rPr lang="es-ES" sz="7200" dirty="0" smtClean="0">
                <a:solidFill>
                  <a:srgbClr val="7030A0"/>
                </a:solidFill>
              </a:rPr>
              <a:t> NADH obtenido en la glucolisis. </a:t>
            </a:r>
          </a:p>
          <a:p>
            <a:pPr lvl="1"/>
            <a:r>
              <a:rPr lang="es-ES" sz="7200" dirty="0" smtClean="0"/>
              <a:t>Debe cruzar la membrana mitocondrial interna que es impermeable a esta molécula.</a:t>
            </a:r>
          </a:p>
          <a:p>
            <a:pPr lvl="1"/>
            <a:r>
              <a:rPr lang="es-ES" sz="7200" dirty="0" smtClean="0"/>
              <a:t>Para ello existen dos sistemas:</a:t>
            </a:r>
          </a:p>
          <a:p>
            <a:pPr lvl="2"/>
            <a:r>
              <a:rPr lang="es-ES" sz="7200" dirty="0" smtClean="0">
                <a:solidFill>
                  <a:srgbClr val="FFC000"/>
                </a:solidFill>
              </a:rPr>
              <a:t>Lanzadera malato.</a:t>
            </a:r>
            <a:r>
              <a:rPr lang="es-ES" sz="7200" dirty="0" smtClean="0"/>
              <a:t>  Células de corazón, riñón e hígado. Produce 3 ATP por cada NADH.</a:t>
            </a:r>
          </a:p>
          <a:p>
            <a:pPr lvl="2"/>
            <a:r>
              <a:rPr lang="es-ES" sz="7200" dirty="0" smtClean="0">
                <a:solidFill>
                  <a:srgbClr val="FFC000"/>
                </a:solidFill>
              </a:rPr>
              <a:t>Lanzadera glicerol fosfato. </a:t>
            </a:r>
            <a:r>
              <a:rPr lang="es-ES" sz="7200" dirty="0" smtClean="0"/>
              <a:t>Músculo esquelético y cerebro. Rinde 2 ATP por cada NADH.</a:t>
            </a:r>
          </a:p>
          <a:p>
            <a:pPr lvl="1"/>
            <a:r>
              <a:rPr lang="es-ES" sz="7200" dirty="0" smtClean="0"/>
              <a:t>Como son dos moléculas de NADH se generan </a:t>
            </a:r>
            <a:r>
              <a:rPr lang="es-ES" sz="7200" dirty="0" smtClean="0">
                <a:solidFill>
                  <a:srgbClr val="FF0000"/>
                </a:solidFill>
              </a:rPr>
              <a:t>6 ATP </a:t>
            </a:r>
            <a:r>
              <a:rPr lang="es-ES" sz="7200" dirty="0" smtClean="0"/>
              <a:t>o 4 ATP según el tipo de célula  (en general se consideran 6).</a:t>
            </a:r>
          </a:p>
          <a:p>
            <a:r>
              <a:rPr lang="es-ES" sz="7200" dirty="0" smtClean="0">
                <a:solidFill>
                  <a:srgbClr val="7030A0"/>
                </a:solidFill>
              </a:rPr>
              <a:t> NADH obtenido en la descarboxilación oxidativa.</a:t>
            </a:r>
          </a:p>
          <a:p>
            <a:pPr lvl="1"/>
            <a:r>
              <a:rPr lang="es-ES" sz="7200" dirty="0" smtClean="0"/>
              <a:t>Cada una de las dos moléculas obtenidas produce 3 ATP en la cadena respiratoria.</a:t>
            </a:r>
          </a:p>
          <a:p>
            <a:pPr lvl="1"/>
            <a:r>
              <a:rPr lang="es-ES" sz="7200" dirty="0" smtClean="0"/>
              <a:t>Son por tanto </a:t>
            </a:r>
            <a:r>
              <a:rPr lang="es-ES" sz="7200" dirty="0" smtClean="0">
                <a:solidFill>
                  <a:srgbClr val="FF0000"/>
                </a:solidFill>
              </a:rPr>
              <a:t>6 ATP.</a:t>
            </a:r>
            <a:endParaRPr lang="es-ES" sz="7200" dirty="0" smtClean="0"/>
          </a:p>
          <a:p>
            <a:r>
              <a:rPr lang="es-ES" sz="7200" dirty="0" smtClean="0"/>
              <a:t> </a:t>
            </a:r>
            <a:r>
              <a:rPr lang="es-ES" sz="7200" dirty="0" smtClean="0">
                <a:solidFill>
                  <a:srgbClr val="7030A0"/>
                </a:solidFill>
              </a:rPr>
              <a:t>NADH y FADH2 obtenidos en el ciclo de Krebs.</a:t>
            </a:r>
          </a:p>
          <a:p>
            <a:pPr lvl="1"/>
            <a:r>
              <a:rPr lang="es-ES" sz="7200" dirty="0" smtClean="0"/>
              <a:t>Por cada acetil-CoA que entra en el ciclo se generan 11 ATP.</a:t>
            </a:r>
          </a:p>
          <a:p>
            <a:pPr lvl="1"/>
            <a:r>
              <a:rPr lang="es-ES" sz="7200" dirty="0" smtClean="0"/>
              <a:t>Se producen </a:t>
            </a:r>
            <a:r>
              <a:rPr lang="es-ES" sz="7200" dirty="0" smtClean="0">
                <a:solidFill>
                  <a:srgbClr val="FF0000"/>
                </a:solidFill>
              </a:rPr>
              <a:t>22 ATP </a:t>
            </a:r>
            <a:r>
              <a:rPr lang="es-ES" sz="7200" dirty="0" smtClean="0"/>
              <a:t>en total. </a:t>
            </a:r>
          </a:p>
          <a:p>
            <a:pPr lvl="0"/>
            <a:r>
              <a:rPr lang="es-ES" sz="7200" dirty="0" smtClean="0"/>
              <a:t>En todo el proceso se han obtenido </a:t>
            </a:r>
            <a:r>
              <a:rPr lang="es-ES" sz="7200" dirty="0" smtClean="0">
                <a:solidFill>
                  <a:srgbClr val="FF0000"/>
                </a:solidFill>
              </a:rPr>
              <a:t>38 moléculas de ATP.</a:t>
            </a:r>
          </a:p>
          <a:p>
            <a:pPr>
              <a:buNone/>
            </a:pPr>
            <a:r>
              <a:rPr lang="es-ES" sz="7200" dirty="0" smtClean="0">
                <a:solidFill>
                  <a:srgbClr val="FF0000"/>
                </a:solidFill>
              </a:rPr>
              <a:t> </a:t>
            </a:r>
          </a:p>
          <a:p>
            <a:endParaRPr lang="es-ES" sz="72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71480"/>
            <a:ext cx="8372476" cy="5643602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2050" name="Picture 2" descr="http://themedicalbiochemistrypage.org/spanishimages/malate-aspartate-shuttle-sp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8476634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5396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642918"/>
            <a:ext cx="8186766" cy="5715040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1026" name="Picture 2" descr="http://t0.gstatic.com/images?q=tbn:ANd9GcTZnnK7FBjfb_Q2hbWHNX2JfrVCT5i5MKVmML1xyWi3o9gK-s6oc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913" y="714356"/>
            <a:ext cx="8445555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58162" cy="214314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66"/>
            <a:ext cx="6215106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2528"/>
          </a:xfrm>
        </p:spPr>
        <p:txBody>
          <a:bodyPr>
            <a:normAutofit fontScale="90000"/>
          </a:bodyPr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85728"/>
            <a:ext cx="8429684" cy="6357982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es-ES" dirty="0" smtClean="0"/>
              <a:t>* La </a:t>
            </a:r>
            <a:r>
              <a:rPr lang="es-ES" dirty="0" smtClean="0">
                <a:solidFill>
                  <a:srgbClr val="00B050"/>
                </a:solidFill>
              </a:rPr>
              <a:t>glucosa</a:t>
            </a:r>
            <a:r>
              <a:rPr lang="es-ES" dirty="0" smtClean="0"/>
              <a:t> es el combustible más utilizado y </a:t>
            </a:r>
            <a:r>
              <a:rPr lang="es-ES" dirty="0" smtClean="0">
                <a:solidFill>
                  <a:srgbClr val="7030A0"/>
                </a:solidFill>
              </a:rPr>
              <a:t>puede proceder de:</a:t>
            </a:r>
          </a:p>
          <a:p>
            <a:pPr lvl="1"/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Los nutrientes </a:t>
            </a:r>
            <a:r>
              <a:rPr lang="es-ES" dirty="0" smtClean="0"/>
              <a:t>que forman los alimentos (</a:t>
            </a:r>
            <a:r>
              <a:rPr lang="es-ES" dirty="0" smtClean="0">
                <a:solidFill>
                  <a:srgbClr val="FF0000"/>
                </a:solidFill>
              </a:rPr>
              <a:t>heterótrofos</a:t>
            </a:r>
            <a:r>
              <a:rPr lang="es-ES" dirty="0" smtClean="0"/>
              <a:t>).</a:t>
            </a:r>
            <a:endParaRPr lang="es-ES" sz="24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Síntesis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a partir de materia inorgánica (</a:t>
            </a:r>
            <a:r>
              <a:rPr lang="es-ES" dirty="0" smtClean="0">
                <a:solidFill>
                  <a:srgbClr val="FF0000"/>
                </a:solidFill>
              </a:rPr>
              <a:t>autótrofos</a:t>
            </a:r>
            <a:r>
              <a:rPr lang="es-ES" dirty="0" smtClean="0"/>
              <a:t>).</a:t>
            </a:r>
            <a:endParaRPr lang="es-ES" sz="2400" dirty="0" smtClean="0"/>
          </a:p>
          <a:p>
            <a:pPr lvl="1"/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Transformación</a:t>
            </a:r>
            <a:r>
              <a:rPr lang="es-ES" dirty="0" smtClean="0"/>
              <a:t> de otras moléculas orgánicas por una vía llamada </a:t>
            </a:r>
            <a:r>
              <a:rPr lang="es-ES" dirty="0" smtClean="0">
                <a:solidFill>
                  <a:srgbClr val="FF0000"/>
                </a:solidFill>
              </a:rPr>
              <a:t>gluconeogénesis</a:t>
            </a:r>
            <a:r>
              <a:rPr lang="es-ES" dirty="0" smtClean="0"/>
              <a:t>.</a:t>
            </a:r>
            <a:endParaRPr lang="es-ES" sz="24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Degradación </a:t>
            </a:r>
            <a:r>
              <a:rPr lang="es-ES" dirty="0" smtClean="0"/>
              <a:t>de glucógeno o almidón por un proceso llamado </a:t>
            </a:r>
            <a:r>
              <a:rPr lang="es-ES" dirty="0" err="1" smtClean="0">
                <a:solidFill>
                  <a:srgbClr val="FF0000"/>
                </a:solidFill>
              </a:rPr>
              <a:t>glucógenolisis</a:t>
            </a:r>
            <a:r>
              <a:rPr lang="es-ES" dirty="0" smtClean="0"/>
              <a:t>.</a:t>
            </a:r>
            <a:endParaRPr lang="es-ES" sz="2400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Balance global por fases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142984"/>
            <a:ext cx="8786874" cy="5715016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es-ES" sz="6200" dirty="0" smtClean="0">
                <a:solidFill>
                  <a:srgbClr val="00B050"/>
                </a:solidFill>
              </a:rPr>
              <a:t>Glucolisis.</a:t>
            </a:r>
          </a:p>
          <a:p>
            <a:pPr>
              <a:buNone/>
            </a:pPr>
            <a:r>
              <a:rPr lang="es-ES_tradnl" sz="5000" dirty="0" smtClean="0">
                <a:solidFill>
                  <a:srgbClr val="FF0000"/>
                </a:solidFill>
              </a:rPr>
              <a:t>Glucosa + 2ADP + 2Pi + 2 NAD</a:t>
            </a:r>
            <a:r>
              <a:rPr lang="es-ES_tradnl" sz="50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5000" dirty="0" smtClean="0">
                <a:solidFill>
                  <a:srgbClr val="FF0000"/>
                </a:solidFill>
              </a:rPr>
              <a:t>             2Piruvato + 2ATP + 2NADH, H</a:t>
            </a:r>
            <a:r>
              <a:rPr lang="es-ES_tradnl" sz="50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5000" dirty="0" smtClean="0">
                <a:solidFill>
                  <a:srgbClr val="FF0000"/>
                </a:solidFill>
              </a:rPr>
              <a:t> + 2H</a:t>
            </a:r>
            <a:r>
              <a:rPr lang="es-ES_tradnl" sz="50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5000" dirty="0" smtClean="0">
                <a:solidFill>
                  <a:srgbClr val="FF0000"/>
                </a:solidFill>
              </a:rPr>
              <a:t>O</a:t>
            </a:r>
            <a:endParaRPr lang="es-ES" sz="5000" dirty="0" smtClean="0">
              <a:solidFill>
                <a:srgbClr val="FF0000"/>
              </a:solidFill>
            </a:endParaRPr>
          </a:p>
          <a:p>
            <a:pPr lvl="0"/>
            <a:endParaRPr lang="es-ES_tradnl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sz="6200" dirty="0" smtClean="0">
                <a:solidFill>
                  <a:srgbClr val="00B050"/>
                </a:solidFill>
              </a:rPr>
              <a:t>Descarboxilación oxidativa.</a:t>
            </a:r>
            <a:endParaRPr lang="es-ES" sz="6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5000" dirty="0" smtClean="0">
                <a:solidFill>
                  <a:srgbClr val="FF0000"/>
                </a:solidFill>
              </a:rPr>
              <a:t>2Piruvato + 2NAD</a:t>
            </a:r>
            <a:r>
              <a:rPr lang="es-ES_tradnl" sz="50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5000" dirty="0" smtClean="0">
                <a:solidFill>
                  <a:srgbClr val="FF0000"/>
                </a:solidFill>
              </a:rPr>
              <a:t> + 2CoA                      2Acetil-CoA + 2NADH, H</a:t>
            </a:r>
            <a:r>
              <a:rPr lang="es-ES_tradnl" sz="50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5000" dirty="0" smtClean="0">
                <a:solidFill>
                  <a:srgbClr val="FF0000"/>
                </a:solidFill>
              </a:rPr>
              <a:t> + 2CO</a:t>
            </a:r>
            <a:r>
              <a:rPr lang="es-ES_tradnl" sz="5000" baseline="-25000" dirty="0" smtClean="0">
                <a:solidFill>
                  <a:srgbClr val="FF0000"/>
                </a:solidFill>
              </a:rPr>
              <a:t>2</a:t>
            </a:r>
            <a:endParaRPr lang="es-ES" sz="5000" dirty="0" smtClean="0">
              <a:solidFill>
                <a:srgbClr val="FF0000"/>
              </a:solidFill>
            </a:endParaRPr>
          </a:p>
          <a:p>
            <a:pPr lvl="0"/>
            <a:endParaRPr lang="es-ES_tradnl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sz="6200" dirty="0" smtClean="0">
                <a:solidFill>
                  <a:srgbClr val="00B050"/>
                </a:solidFill>
              </a:rPr>
              <a:t>Ciclo de Krebs.</a:t>
            </a:r>
            <a:endParaRPr lang="es-ES" sz="6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2Acetil-CoA + 6NAD</a:t>
            </a:r>
            <a:r>
              <a:rPr lang="es-ES_tradnl" sz="49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4900" dirty="0" smtClean="0">
                <a:solidFill>
                  <a:srgbClr val="FF0000"/>
                </a:solidFill>
              </a:rPr>
              <a:t> + 2</a:t>
            </a:r>
            <a:r>
              <a:rPr lang="es-ES_tradnl" sz="4800" dirty="0" smtClean="0">
                <a:solidFill>
                  <a:srgbClr val="FF0000"/>
                </a:solidFill>
              </a:rPr>
              <a:t> FAD</a:t>
            </a:r>
            <a:r>
              <a:rPr lang="es-ES_tradnl" sz="4800" baseline="30000" dirty="0" smtClean="0">
                <a:solidFill>
                  <a:srgbClr val="FF0000"/>
                </a:solidFill>
              </a:rPr>
              <a:t> </a:t>
            </a:r>
            <a:r>
              <a:rPr lang="es-ES_tradnl" sz="4900" dirty="0" smtClean="0">
                <a:solidFill>
                  <a:srgbClr val="FF0000"/>
                </a:solidFill>
              </a:rPr>
              <a:t>+ 2ADP + 2Pi + 4H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      4CO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+ 6NADH, H</a:t>
            </a:r>
            <a:r>
              <a:rPr lang="es-ES_tradnl" sz="49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4900" dirty="0" smtClean="0">
                <a:solidFill>
                  <a:srgbClr val="FF0000"/>
                </a:solidFill>
              </a:rPr>
              <a:t> + 2FADH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 </a:t>
            </a:r>
            <a:r>
              <a:rPr lang="es-ES_tradnl" sz="4900" dirty="0" smtClean="0">
                <a:solidFill>
                  <a:srgbClr val="FF0000"/>
                </a:solidFill>
              </a:rPr>
              <a:t>+ 2ATP </a:t>
            </a:r>
            <a:r>
              <a:rPr lang="es-ES_tradnl" sz="4800" dirty="0" smtClean="0">
                <a:solidFill>
                  <a:srgbClr val="FF0000"/>
                </a:solidFill>
              </a:rPr>
              <a:t>+ </a:t>
            </a:r>
            <a:r>
              <a:rPr lang="es-ES_tradnl" sz="4900" dirty="0" smtClean="0">
                <a:solidFill>
                  <a:srgbClr val="FF0000"/>
                </a:solidFill>
              </a:rPr>
              <a:t>2CoA</a:t>
            </a:r>
            <a:endParaRPr lang="es-ES" sz="49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	(gasta 3 moléculas de agua  y produce  1)</a:t>
            </a:r>
          </a:p>
          <a:p>
            <a:pPr lvl="0">
              <a:buNone/>
            </a:pPr>
            <a:r>
              <a:rPr lang="es-ES_tradnl" sz="6200" dirty="0" smtClean="0">
                <a:solidFill>
                  <a:srgbClr val="00B050"/>
                </a:solidFill>
              </a:rPr>
              <a:t>Transporte de electrones.</a:t>
            </a:r>
            <a:endParaRPr lang="es-ES" sz="6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10 NADH, H</a:t>
            </a:r>
            <a:r>
              <a:rPr lang="es-ES_tradnl" sz="49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4900" dirty="0" smtClean="0">
                <a:solidFill>
                  <a:srgbClr val="FF0000"/>
                </a:solidFill>
              </a:rPr>
              <a:t> + 2FADH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+ 6O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                  10 </a:t>
            </a:r>
            <a:r>
              <a:rPr lang="es-ES_tradnl" sz="4800" dirty="0" smtClean="0">
                <a:solidFill>
                  <a:srgbClr val="FF0000"/>
                </a:solidFill>
              </a:rPr>
              <a:t>NAD</a:t>
            </a:r>
            <a:r>
              <a:rPr lang="es-ES_tradnl" sz="48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4900" dirty="0" smtClean="0">
                <a:solidFill>
                  <a:srgbClr val="FF0000"/>
                </a:solidFill>
              </a:rPr>
              <a:t> +</a:t>
            </a:r>
            <a:r>
              <a:rPr lang="es-ES_tradnl" sz="4800" dirty="0" smtClean="0">
                <a:solidFill>
                  <a:srgbClr val="FF0000"/>
                </a:solidFill>
              </a:rPr>
              <a:t> 2 FAD</a:t>
            </a:r>
            <a:r>
              <a:rPr lang="es-ES_tradnl" sz="4900" dirty="0" smtClean="0">
                <a:solidFill>
                  <a:srgbClr val="FF0000"/>
                </a:solidFill>
              </a:rPr>
              <a:t> + 12 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</a:t>
            </a:r>
            <a:endParaRPr lang="es-ES" dirty="0" smtClean="0"/>
          </a:p>
          <a:p>
            <a:pPr lvl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sz="6200" dirty="0" err="1" smtClean="0">
                <a:solidFill>
                  <a:srgbClr val="00B050"/>
                </a:solidFill>
              </a:rPr>
              <a:t>Fosforilación</a:t>
            </a:r>
            <a:r>
              <a:rPr lang="es-ES_tradnl" sz="6200" dirty="0" smtClean="0">
                <a:solidFill>
                  <a:srgbClr val="00B050"/>
                </a:solidFill>
              </a:rPr>
              <a:t> oxidativa.</a:t>
            </a:r>
            <a:endParaRPr lang="es-ES" sz="6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34 ADP + 34  Pi                                         34ATP + 34H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</a:t>
            </a:r>
            <a:endParaRPr lang="es-ES" sz="4900" dirty="0" smtClean="0">
              <a:solidFill>
                <a:srgbClr val="FF0000"/>
              </a:solidFill>
            </a:endParaRPr>
          </a:p>
          <a:p>
            <a:pPr lvl="0"/>
            <a:endParaRPr lang="es-ES_tradnl" sz="49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sz="6200" dirty="0" smtClean="0">
                <a:solidFill>
                  <a:srgbClr val="00B050"/>
                </a:solidFill>
              </a:rPr>
              <a:t>Global.</a:t>
            </a:r>
            <a:r>
              <a:rPr lang="es-ES" sz="6200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Glucosa + 6O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+ 38ADP + 38Pi                  6CO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+ 38ATP + 44 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</a:t>
            </a:r>
            <a:endParaRPr lang="es-ES" sz="49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 </a:t>
            </a:r>
            <a:endParaRPr lang="es-ES" sz="49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7030A0"/>
                </a:solidFill>
              </a:rPr>
              <a:t>Proceso    </a:t>
            </a:r>
            <a:r>
              <a:rPr lang="es-ES_tradnl" sz="4900" dirty="0" err="1" smtClean="0">
                <a:solidFill>
                  <a:srgbClr val="7030A0"/>
                </a:solidFill>
              </a:rPr>
              <a:t>exergónico</a:t>
            </a:r>
            <a:r>
              <a:rPr lang="es-ES_tradnl" sz="4900" dirty="0" smtClean="0">
                <a:solidFill>
                  <a:srgbClr val="7030A0"/>
                </a:solidFill>
              </a:rPr>
              <a:t>: </a:t>
            </a:r>
            <a:r>
              <a:rPr lang="es-ES" sz="4900" dirty="0" smtClean="0">
                <a:solidFill>
                  <a:srgbClr val="7030A0"/>
                </a:solidFill>
              </a:rPr>
              <a:t>      </a:t>
            </a:r>
            <a:r>
              <a:rPr lang="es-ES_tradnl" sz="4900" dirty="0" smtClean="0">
                <a:solidFill>
                  <a:srgbClr val="FF0000"/>
                </a:solidFill>
              </a:rPr>
              <a:t>Glucosa + 6O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                  6CO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 +  6 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    </a:t>
            </a:r>
            <a:endParaRPr lang="es-ES" sz="49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7030A0"/>
                </a:solidFill>
              </a:rPr>
              <a:t>Proceso </a:t>
            </a:r>
            <a:r>
              <a:rPr lang="es-ES_tradnl" sz="4900" dirty="0" err="1" smtClean="0">
                <a:solidFill>
                  <a:srgbClr val="7030A0"/>
                </a:solidFill>
              </a:rPr>
              <a:t>endergónico</a:t>
            </a:r>
            <a:r>
              <a:rPr lang="es-ES_tradnl" sz="4900" dirty="0" smtClean="0">
                <a:solidFill>
                  <a:srgbClr val="7030A0"/>
                </a:solidFill>
              </a:rPr>
              <a:t>:        </a:t>
            </a:r>
            <a:r>
              <a:rPr lang="es-ES_tradnl" sz="4900" dirty="0" smtClean="0">
                <a:solidFill>
                  <a:srgbClr val="FF0000"/>
                </a:solidFill>
              </a:rPr>
              <a:t>38 ADP + 38 Pi             38 ATP + 38 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       </a:t>
            </a:r>
            <a:endParaRPr lang="es-ES" sz="49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4900" b="1" dirty="0" smtClean="0">
                <a:solidFill>
                  <a:srgbClr val="FF0000"/>
                </a:solidFill>
              </a:rPr>
              <a:t> </a:t>
            </a:r>
            <a:endParaRPr lang="es-ES" sz="4900" b="1" dirty="0" smtClean="0">
              <a:solidFill>
                <a:srgbClr val="FF0000"/>
              </a:solidFill>
            </a:endParaRPr>
          </a:p>
          <a:p>
            <a:endParaRPr lang="es-ES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928926" y="157161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2786050" y="228599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3000364" y="364331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2857488" y="514351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1785918" y="4357694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3786182" y="56435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3786182" y="5857892"/>
            <a:ext cx="4286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4429124" y="3000372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Balance global por fases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142984"/>
            <a:ext cx="8786874" cy="5715016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es-ES" sz="6200" dirty="0" smtClean="0">
                <a:solidFill>
                  <a:srgbClr val="00B050"/>
                </a:solidFill>
              </a:rPr>
              <a:t>Glucolisis.</a:t>
            </a:r>
          </a:p>
          <a:p>
            <a:pPr>
              <a:buNone/>
            </a:pPr>
            <a:r>
              <a:rPr lang="es-ES_tradnl" sz="5000" dirty="0" smtClean="0">
                <a:solidFill>
                  <a:srgbClr val="FF0000"/>
                </a:solidFill>
              </a:rPr>
              <a:t>Glucosa + 2ADP + 2Pi + 2 NAD</a:t>
            </a:r>
            <a:r>
              <a:rPr lang="es-ES_tradnl" sz="50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5000" dirty="0" smtClean="0">
                <a:solidFill>
                  <a:srgbClr val="FF0000"/>
                </a:solidFill>
              </a:rPr>
              <a:t>             2Piruvato + 2ATP + 2NADH, H</a:t>
            </a:r>
            <a:r>
              <a:rPr lang="es-ES_tradnl" sz="50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5000" dirty="0" smtClean="0">
                <a:solidFill>
                  <a:srgbClr val="FF0000"/>
                </a:solidFill>
              </a:rPr>
              <a:t> </a:t>
            </a:r>
            <a:endParaRPr lang="es-ES" sz="5000" dirty="0" smtClean="0">
              <a:solidFill>
                <a:srgbClr val="FF0000"/>
              </a:solidFill>
            </a:endParaRPr>
          </a:p>
          <a:p>
            <a:pPr lvl="0"/>
            <a:endParaRPr lang="es-ES_tradnl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sz="6200" dirty="0" smtClean="0">
                <a:solidFill>
                  <a:srgbClr val="00B050"/>
                </a:solidFill>
              </a:rPr>
              <a:t>Descarboxilación oxidativa.</a:t>
            </a:r>
            <a:endParaRPr lang="es-ES" sz="6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5000" dirty="0" smtClean="0">
                <a:solidFill>
                  <a:srgbClr val="FF0000"/>
                </a:solidFill>
              </a:rPr>
              <a:t>2Piruvato + 2NAD</a:t>
            </a:r>
            <a:r>
              <a:rPr lang="es-ES_tradnl" sz="50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5000" dirty="0" smtClean="0">
                <a:solidFill>
                  <a:srgbClr val="FF0000"/>
                </a:solidFill>
              </a:rPr>
              <a:t> + 2CoA                      2Acetil-CoA + 2NADH, H</a:t>
            </a:r>
            <a:r>
              <a:rPr lang="es-ES_tradnl" sz="50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5000" dirty="0" smtClean="0">
                <a:solidFill>
                  <a:srgbClr val="FF0000"/>
                </a:solidFill>
              </a:rPr>
              <a:t> + 2CO</a:t>
            </a:r>
            <a:r>
              <a:rPr lang="es-ES_tradnl" sz="5000" baseline="-25000" dirty="0" smtClean="0">
                <a:solidFill>
                  <a:srgbClr val="FF0000"/>
                </a:solidFill>
              </a:rPr>
              <a:t>2</a:t>
            </a:r>
            <a:endParaRPr lang="es-ES" sz="5000" dirty="0" smtClean="0">
              <a:solidFill>
                <a:srgbClr val="FF0000"/>
              </a:solidFill>
            </a:endParaRPr>
          </a:p>
          <a:p>
            <a:pPr lvl="0"/>
            <a:endParaRPr lang="es-ES_tradnl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sz="6200" dirty="0" smtClean="0">
                <a:solidFill>
                  <a:srgbClr val="00B050"/>
                </a:solidFill>
              </a:rPr>
              <a:t>Ciclo de Krebs.</a:t>
            </a:r>
            <a:endParaRPr lang="es-ES" sz="6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2Acetil-CoA + 6NAD</a:t>
            </a:r>
            <a:r>
              <a:rPr lang="es-ES_tradnl" sz="49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4900" dirty="0" smtClean="0">
                <a:solidFill>
                  <a:srgbClr val="FF0000"/>
                </a:solidFill>
              </a:rPr>
              <a:t> + 2</a:t>
            </a:r>
            <a:r>
              <a:rPr lang="es-ES_tradnl" sz="4800" dirty="0" smtClean="0">
                <a:solidFill>
                  <a:srgbClr val="FF0000"/>
                </a:solidFill>
              </a:rPr>
              <a:t> FAD</a:t>
            </a:r>
            <a:r>
              <a:rPr lang="es-ES_tradnl" sz="4800" baseline="30000" dirty="0" smtClean="0">
                <a:solidFill>
                  <a:srgbClr val="FF0000"/>
                </a:solidFill>
              </a:rPr>
              <a:t> </a:t>
            </a:r>
            <a:r>
              <a:rPr lang="es-ES_tradnl" sz="4900" dirty="0" smtClean="0">
                <a:solidFill>
                  <a:srgbClr val="FF0000"/>
                </a:solidFill>
              </a:rPr>
              <a:t>+ 2ADP + 2Pi + 6H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      4CO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+ 6NADH, H</a:t>
            </a:r>
            <a:r>
              <a:rPr lang="es-ES_tradnl" sz="49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4900" dirty="0" smtClean="0">
                <a:solidFill>
                  <a:srgbClr val="FF0000"/>
                </a:solidFill>
              </a:rPr>
              <a:t> + 2FADH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 </a:t>
            </a:r>
            <a:r>
              <a:rPr lang="es-ES_tradnl" sz="4900" dirty="0" smtClean="0">
                <a:solidFill>
                  <a:srgbClr val="FF0000"/>
                </a:solidFill>
              </a:rPr>
              <a:t>+ 2ATP </a:t>
            </a:r>
            <a:r>
              <a:rPr lang="es-ES_tradnl" sz="4800" dirty="0" smtClean="0">
                <a:solidFill>
                  <a:srgbClr val="FF0000"/>
                </a:solidFill>
              </a:rPr>
              <a:t>+ </a:t>
            </a:r>
            <a:r>
              <a:rPr lang="es-ES_tradnl" sz="4900" dirty="0" smtClean="0">
                <a:solidFill>
                  <a:srgbClr val="FF0000"/>
                </a:solidFill>
              </a:rPr>
              <a:t>2CoA</a:t>
            </a:r>
            <a:endParaRPr lang="es-ES" sz="49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dirty="0" smtClean="0">
                <a:solidFill>
                  <a:srgbClr val="FF0000"/>
                </a:solidFill>
              </a:rPr>
              <a:t>		(gasta 3 moléculas de agua)</a:t>
            </a:r>
          </a:p>
          <a:p>
            <a:pPr lvl="0">
              <a:buNone/>
            </a:pPr>
            <a:r>
              <a:rPr lang="es-ES_tradnl" sz="6200" dirty="0" smtClean="0">
                <a:solidFill>
                  <a:srgbClr val="00B050"/>
                </a:solidFill>
              </a:rPr>
              <a:t>Transporte de electrones.</a:t>
            </a:r>
            <a:endParaRPr lang="es-ES" sz="6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10 NADH, H</a:t>
            </a:r>
            <a:r>
              <a:rPr lang="es-ES_tradnl" sz="49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4900" dirty="0" smtClean="0">
                <a:solidFill>
                  <a:srgbClr val="FF0000"/>
                </a:solidFill>
              </a:rPr>
              <a:t> + 2FADH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+ 6O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                  10 </a:t>
            </a:r>
            <a:r>
              <a:rPr lang="es-ES_tradnl" sz="4800" dirty="0" smtClean="0">
                <a:solidFill>
                  <a:srgbClr val="FF0000"/>
                </a:solidFill>
              </a:rPr>
              <a:t>NAD</a:t>
            </a:r>
            <a:r>
              <a:rPr lang="es-ES_tradnl" sz="48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4900" dirty="0" smtClean="0">
                <a:solidFill>
                  <a:srgbClr val="FF0000"/>
                </a:solidFill>
              </a:rPr>
              <a:t> +</a:t>
            </a:r>
            <a:r>
              <a:rPr lang="es-ES_tradnl" sz="4800" dirty="0" smtClean="0">
                <a:solidFill>
                  <a:srgbClr val="FF0000"/>
                </a:solidFill>
              </a:rPr>
              <a:t> 2 FAD</a:t>
            </a:r>
            <a:r>
              <a:rPr lang="es-ES_tradnl" sz="4900" dirty="0" smtClean="0">
                <a:solidFill>
                  <a:srgbClr val="FF0000"/>
                </a:solidFill>
              </a:rPr>
              <a:t> + 12 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</a:t>
            </a:r>
            <a:endParaRPr lang="es-ES" dirty="0" smtClean="0"/>
          </a:p>
          <a:p>
            <a:pPr lvl="0">
              <a:buNone/>
            </a:pPr>
            <a:endParaRPr lang="es-ES_tradnl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sz="6200" dirty="0" err="1" smtClean="0">
                <a:solidFill>
                  <a:srgbClr val="00B050"/>
                </a:solidFill>
              </a:rPr>
              <a:t>Fosforilación</a:t>
            </a:r>
            <a:r>
              <a:rPr lang="es-ES_tradnl" sz="6200" dirty="0" smtClean="0">
                <a:solidFill>
                  <a:srgbClr val="00B050"/>
                </a:solidFill>
              </a:rPr>
              <a:t> oxidativa.</a:t>
            </a:r>
            <a:endParaRPr lang="es-ES" sz="6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34 ADP + 34  Pi                                         34 ATP</a:t>
            </a:r>
            <a:endParaRPr lang="es-ES" sz="4900" dirty="0" smtClean="0">
              <a:solidFill>
                <a:srgbClr val="FF0000"/>
              </a:solidFill>
            </a:endParaRPr>
          </a:p>
          <a:p>
            <a:pPr lvl="0"/>
            <a:endParaRPr lang="es-ES_tradnl" sz="49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sz="6200" dirty="0" smtClean="0">
                <a:solidFill>
                  <a:srgbClr val="00B050"/>
                </a:solidFill>
              </a:rPr>
              <a:t>Global.</a:t>
            </a:r>
            <a:r>
              <a:rPr lang="es-ES" sz="6200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Glucosa + 6O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+ 38ADP + 38Pi                  6CO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+ 38 ATP + 6 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</a:t>
            </a:r>
            <a:endParaRPr lang="es-ES" sz="49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FF0000"/>
                </a:solidFill>
              </a:rPr>
              <a:t> </a:t>
            </a:r>
            <a:endParaRPr lang="es-ES" sz="49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7030A0"/>
                </a:solidFill>
              </a:rPr>
              <a:t>Proceso    </a:t>
            </a:r>
            <a:r>
              <a:rPr lang="es-ES_tradnl" sz="4900" dirty="0" err="1" smtClean="0">
                <a:solidFill>
                  <a:srgbClr val="7030A0"/>
                </a:solidFill>
              </a:rPr>
              <a:t>exergónico</a:t>
            </a:r>
            <a:r>
              <a:rPr lang="es-ES_tradnl" sz="4900" dirty="0" smtClean="0">
                <a:solidFill>
                  <a:srgbClr val="7030A0"/>
                </a:solidFill>
              </a:rPr>
              <a:t>: </a:t>
            </a:r>
            <a:r>
              <a:rPr lang="es-ES" sz="4900" dirty="0" smtClean="0">
                <a:solidFill>
                  <a:srgbClr val="7030A0"/>
                </a:solidFill>
              </a:rPr>
              <a:t>      </a:t>
            </a:r>
            <a:r>
              <a:rPr lang="es-ES_tradnl" sz="4900" dirty="0" smtClean="0">
                <a:solidFill>
                  <a:srgbClr val="FF0000"/>
                </a:solidFill>
              </a:rPr>
              <a:t>Glucosa + 6O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                  6CO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  +  6 H</a:t>
            </a:r>
            <a:r>
              <a:rPr lang="es-ES_tradnl" sz="49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4900" dirty="0" smtClean="0">
                <a:solidFill>
                  <a:srgbClr val="FF0000"/>
                </a:solidFill>
              </a:rPr>
              <a:t>O    </a:t>
            </a:r>
            <a:endParaRPr lang="es-ES" sz="49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4900" dirty="0" smtClean="0">
                <a:solidFill>
                  <a:srgbClr val="7030A0"/>
                </a:solidFill>
              </a:rPr>
              <a:t>Proceso </a:t>
            </a:r>
            <a:r>
              <a:rPr lang="es-ES_tradnl" sz="4900" dirty="0" err="1" smtClean="0">
                <a:solidFill>
                  <a:srgbClr val="7030A0"/>
                </a:solidFill>
              </a:rPr>
              <a:t>endergónico</a:t>
            </a:r>
            <a:r>
              <a:rPr lang="es-ES_tradnl" sz="4900" dirty="0" smtClean="0">
                <a:solidFill>
                  <a:srgbClr val="7030A0"/>
                </a:solidFill>
              </a:rPr>
              <a:t>:        </a:t>
            </a:r>
            <a:r>
              <a:rPr lang="es-ES_tradnl" sz="4900" dirty="0" smtClean="0">
                <a:solidFill>
                  <a:srgbClr val="FF0000"/>
                </a:solidFill>
              </a:rPr>
              <a:t>38 ADP + 38 Pi             38 ATP</a:t>
            </a:r>
            <a:endParaRPr lang="es-ES" sz="49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4900" b="1" dirty="0" smtClean="0">
                <a:solidFill>
                  <a:srgbClr val="FF0000"/>
                </a:solidFill>
              </a:rPr>
              <a:t> </a:t>
            </a:r>
            <a:endParaRPr lang="es-ES" sz="4900" b="1" dirty="0" smtClean="0">
              <a:solidFill>
                <a:srgbClr val="FF0000"/>
              </a:solidFill>
            </a:endParaRPr>
          </a:p>
          <a:p>
            <a:endParaRPr lang="es-ES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2928926" y="157161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2786050" y="228599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3000364" y="364331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2857488" y="514351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1785918" y="4357694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3786182" y="56435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3786182" y="5857892"/>
            <a:ext cx="4286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4429124" y="3000372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5396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3 Marcador de contenido" descr="tcaw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785794"/>
            <a:ext cx="5357850" cy="5643601"/>
          </a:xfrm>
          <a:prstGeom prst="rect">
            <a:avLst/>
          </a:prstGeom>
          <a:noFill/>
        </p:spPr>
      </p:pic>
      <p:sp>
        <p:nvSpPr>
          <p:cNvPr id="6" name="5 Flecha abajo"/>
          <p:cNvSpPr/>
          <p:nvPr/>
        </p:nvSpPr>
        <p:spPr>
          <a:xfrm>
            <a:off x="4929190" y="1000108"/>
            <a:ext cx="214314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abajo"/>
          <p:cNvSpPr/>
          <p:nvPr/>
        </p:nvSpPr>
        <p:spPr>
          <a:xfrm>
            <a:off x="4214810" y="4429132"/>
            <a:ext cx="21431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erecha"/>
          <p:cNvSpPr/>
          <p:nvPr/>
        </p:nvSpPr>
        <p:spPr>
          <a:xfrm>
            <a:off x="1071538" y="3714752"/>
            <a:ext cx="128588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86874" cy="571504"/>
          </a:xfrm>
        </p:spPr>
        <p:txBody>
          <a:bodyPr>
            <a:normAutofit fontScale="90000"/>
          </a:bodyPr>
          <a:lstStyle/>
          <a:p>
            <a:r>
              <a:rPr lang="es-ES" sz="4000" b="1" dirty="0" smtClean="0">
                <a:solidFill>
                  <a:srgbClr val="00B0F0"/>
                </a:solidFill>
              </a:rPr>
              <a:t>Balance global por fases (sin</a:t>
            </a:r>
            <a:r>
              <a:rPr lang="es-ES_tradnl" sz="4000" b="1" dirty="0" smtClean="0">
                <a:solidFill>
                  <a:srgbClr val="FF0000"/>
                </a:solidFill>
              </a:rPr>
              <a:t> </a:t>
            </a:r>
            <a:r>
              <a:rPr lang="es-ES_tradnl" sz="4000" b="1" dirty="0" smtClean="0">
                <a:solidFill>
                  <a:srgbClr val="00B0F0"/>
                </a:solidFill>
              </a:rPr>
              <a:t>H</a:t>
            </a:r>
            <a:r>
              <a:rPr lang="es-ES_tradnl" sz="4000" b="1" baseline="-25000" dirty="0" smtClean="0">
                <a:solidFill>
                  <a:srgbClr val="00B0F0"/>
                </a:solidFill>
              </a:rPr>
              <a:t>2</a:t>
            </a:r>
            <a:r>
              <a:rPr lang="es-ES_tradnl" sz="4000" b="1" dirty="0" smtClean="0">
                <a:solidFill>
                  <a:srgbClr val="00B0F0"/>
                </a:solidFill>
              </a:rPr>
              <a:t>O</a:t>
            </a:r>
            <a:r>
              <a:rPr lang="es-ES" sz="4000" b="1" dirty="0" smtClean="0">
                <a:solidFill>
                  <a:srgbClr val="00B0F0"/>
                </a:solidFill>
              </a:rPr>
              <a:t> de ATP</a:t>
            </a:r>
            <a:r>
              <a:rPr lang="es-ES" dirty="0" smtClean="0">
                <a:solidFill>
                  <a:srgbClr val="00B0F0"/>
                </a:solidFill>
              </a:rPr>
              <a:t>)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785794"/>
            <a:ext cx="8786874" cy="6072206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r>
              <a:rPr lang="es-ES" sz="7400" dirty="0" smtClean="0">
                <a:solidFill>
                  <a:srgbClr val="00B050"/>
                </a:solidFill>
              </a:rPr>
              <a:t>Glucolisis.</a:t>
            </a:r>
          </a:p>
          <a:p>
            <a:pPr>
              <a:buNone/>
            </a:pPr>
            <a:r>
              <a:rPr lang="es-ES_tradnl" sz="7400" dirty="0" smtClean="0">
                <a:solidFill>
                  <a:srgbClr val="FF0000"/>
                </a:solidFill>
              </a:rPr>
              <a:t>Glucosa + 2ADP + 2Pi + 2 NAD</a:t>
            </a:r>
            <a:r>
              <a:rPr lang="es-ES_tradnl" sz="74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7400" dirty="0" smtClean="0">
                <a:solidFill>
                  <a:srgbClr val="FF0000"/>
                </a:solidFill>
              </a:rPr>
              <a:t>             2Piruvato + 2ATP + 2NADH, H</a:t>
            </a:r>
            <a:r>
              <a:rPr lang="es-ES_tradnl" sz="74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7400" dirty="0" smtClean="0">
                <a:solidFill>
                  <a:srgbClr val="FF0000"/>
                </a:solidFill>
              </a:rPr>
              <a:t> </a:t>
            </a:r>
          </a:p>
          <a:p>
            <a:pPr lvl="0">
              <a:buNone/>
            </a:pPr>
            <a:r>
              <a:rPr lang="es-ES_tradnl" sz="7400" dirty="0" smtClean="0">
                <a:solidFill>
                  <a:srgbClr val="00B050"/>
                </a:solidFill>
              </a:rPr>
              <a:t>Descarboxilación oxidativa.</a:t>
            </a:r>
            <a:endParaRPr lang="es-ES" sz="7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7400" dirty="0" smtClean="0">
                <a:solidFill>
                  <a:srgbClr val="FF0000"/>
                </a:solidFill>
              </a:rPr>
              <a:t>2Piruvato + 2NAD</a:t>
            </a:r>
            <a:r>
              <a:rPr lang="es-ES_tradnl" sz="74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7400" dirty="0" smtClean="0">
                <a:solidFill>
                  <a:srgbClr val="FF0000"/>
                </a:solidFill>
              </a:rPr>
              <a:t> + 2CoA                    2Acetil-CoA + 2NADH, H</a:t>
            </a:r>
            <a:r>
              <a:rPr lang="es-ES_tradnl" sz="74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7400" dirty="0" smtClean="0">
                <a:solidFill>
                  <a:srgbClr val="FF0000"/>
                </a:solidFill>
              </a:rPr>
              <a:t> + 2CO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endParaRPr lang="es-ES_tradnl" sz="7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7400" dirty="0" smtClean="0">
                <a:solidFill>
                  <a:srgbClr val="00B050"/>
                </a:solidFill>
              </a:rPr>
              <a:t>Ciclo de </a:t>
            </a:r>
            <a:r>
              <a:rPr lang="es-ES_tradnl" sz="7400" dirty="0" err="1" smtClean="0">
                <a:solidFill>
                  <a:srgbClr val="00B050"/>
                </a:solidFill>
              </a:rPr>
              <a:t>Krebs</a:t>
            </a:r>
            <a:r>
              <a:rPr lang="es-ES_tradnl" sz="7400" dirty="0" smtClean="0">
                <a:solidFill>
                  <a:srgbClr val="00B050"/>
                </a:solidFill>
              </a:rPr>
              <a:t>.</a:t>
            </a:r>
            <a:r>
              <a:rPr lang="es-ES_tradnl" sz="7400" dirty="0" smtClean="0">
                <a:solidFill>
                  <a:srgbClr val="FF0000"/>
                </a:solidFill>
              </a:rPr>
              <a:t> </a:t>
            </a:r>
            <a:r>
              <a:rPr lang="es-ES_tradnl" sz="5500" dirty="0" smtClean="0">
                <a:solidFill>
                  <a:srgbClr val="0070C0"/>
                </a:solidFill>
              </a:rPr>
              <a:t>(gasta 3 moléculas de agua)</a:t>
            </a:r>
            <a:endParaRPr lang="es-ES" sz="55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s-ES_tradnl" sz="7400" dirty="0" smtClean="0">
                <a:solidFill>
                  <a:srgbClr val="FF0000"/>
                </a:solidFill>
              </a:rPr>
              <a:t>2Acetil-CoA + 6NAD</a:t>
            </a:r>
            <a:r>
              <a:rPr lang="es-ES_tradnl" sz="74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7400" dirty="0" smtClean="0">
                <a:solidFill>
                  <a:srgbClr val="FF0000"/>
                </a:solidFill>
              </a:rPr>
              <a:t> + 2 FAD</a:t>
            </a:r>
            <a:r>
              <a:rPr lang="es-ES_tradnl" sz="7400" baseline="30000" dirty="0" smtClean="0">
                <a:solidFill>
                  <a:srgbClr val="FF0000"/>
                </a:solidFill>
              </a:rPr>
              <a:t> </a:t>
            </a:r>
            <a:r>
              <a:rPr lang="es-ES_tradnl" sz="7400" dirty="0" smtClean="0">
                <a:solidFill>
                  <a:srgbClr val="FF0000"/>
                </a:solidFill>
              </a:rPr>
              <a:t>+ 2ADP + 2Pi + 6H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O     </a:t>
            </a:r>
          </a:p>
          <a:p>
            <a:pPr>
              <a:buNone/>
            </a:pPr>
            <a:r>
              <a:rPr lang="es-ES_tradnl" sz="7400" dirty="0" smtClean="0">
                <a:solidFill>
                  <a:srgbClr val="FF0000"/>
                </a:solidFill>
              </a:rPr>
              <a:t> 4CO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 + 6NADH, H</a:t>
            </a:r>
            <a:r>
              <a:rPr lang="es-ES_tradnl" sz="74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7400" dirty="0" smtClean="0">
                <a:solidFill>
                  <a:srgbClr val="FF0000"/>
                </a:solidFill>
              </a:rPr>
              <a:t> + 2FADH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 </a:t>
            </a:r>
            <a:r>
              <a:rPr lang="es-ES_tradnl" sz="7400" dirty="0" smtClean="0">
                <a:solidFill>
                  <a:srgbClr val="FF0000"/>
                </a:solidFill>
              </a:rPr>
              <a:t>+ 2ATP + 2CoA</a:t>
            </a:r>
            <a:endParaRPr lang="es-ES_tradnl" sz="7400" dirty="0" smtClean="0">
              <a:solidFill>
                <a:srgbClr val="00B050"/>
              </a:solidFill>
            </a:endParaRPr>
          </a:p>
          <a:p>
            <a:pPr lvl="0">
              <a:buNone/>
            </a:pPr>
            <a:r>
              <a:rPr lang="es-ES_tradnl" sz="7400" dirty="0" smtClean="0">
                <a:solidFill>
                  <a:srgbClr val="00B050"/>
                </a:solidFill>
              </a:rPr>
              <a:t>Transporte de electrones.</a:t>
            </a:r>
            <a:endParaRPr lang="es-ES" sz="7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7400" dirty="0" smtClean="0">
                <a:solidFill>
                  <a:srgbClr val="FF0000"/>
                </a:solidFill>
              </a:rPr>
              <a:t>10 NADH, H</a:t>
            </a:r>
            <a:r>
              <a:rPr lang="es-ES_tradnl" sz="74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7400" dirty="0" smtClean="0">
                <a:solidFill>
                  <a:srgbClr val="FF0000"/>
                </a:solidFill>
              </a:rPr>
              <a:t> + 2FADH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 + 6O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                   10 NAD</a:t>
            </a:r>
            <a:r>
              <a:rPr lang="es-ES_tradnl" sz="7400" baseline="30000" dirty="0" smtClean="0">
                <a:solidFill>
                  <a:srgbClr val="FF0000"/>
                </a:solidFill>
              </a:rPr>
              <a:t>+</a:t>
            </a:r>
            <a:r>
              <a:rPr lang="es-ES_tradnl" sz="7400" dirty="0" smtClean="0">
                <a:solidFill>
                  <a:srgbClr val="FF0000"/>
                </a:solidFill>
              </a:rPr>
              <a:t> + 2 FAD + 12 H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O</a:t>
            </a:r>
            <a:endParaRPr lang="es-ES_tradnl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s-ES_tradnl" sz="7400" dirty="0" err="1" smtClean="0">
                <a:solidFill>
                  <a:srgbClr val="00B050"/>
                </a:solidFill>
              </a:rPr>
              <a:t>Fosforilación</a:t>
            </a:r>
            <a:r>
              <a:rPr lang="es-ES_tradnl" sz="7400" dirty="0" smtClean="0">
                <a:solidFill>
                  <a:srgbClr val="00B050"/>
                </a:solidFill>
              </a:rPr>
              <a:t> oxidativa.</a:t>
            </a:r>
            <a:endParaRPr lang="es-ES" sz="7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s-ES_tradnl" sz="7400" dirty="0" smtClean="0">
                <a:solidFill>
                  <a:srgbClr val="FF0000"/>
                </a:solidFill>
              </a:rPr>
              <a:t>34 ADP + 34  Pi                                34 ATP</a:t>
            </a:r>
          </a:p>
          <a:p>
            <a:pPr lvl="0">
              <a:buNone/>
            </a:pPr>
            <a:endParaRPr lang="es-ES_tradnl" sz="1400" dirty="0" smtClean="0">
              <a:solidFill>
                <a:srgbClr val="00B050"/>
              </a:solidFill>
            </a:endParaRPr>
          </a:p>
          <a:p>
            <a:pPr lvl="0">
              <a:buNone/>
            </a:pPr>
            <a:endParaRPr lang="es-ES_tradnl" sz="1400" dirty="0" smtClean="0">
              <a:solidFill>
                <a:srgbClr val="00B050"/>
              </a:solidFill>
            </a:endParaRPr>
          </a:p>
          <a:p>
            <a:pPr lvl="0">
              <a:buNone/>
            </a:pPr>
            <a:r>
              <a:rPr lang="es-ES_tradnl" sz="7400" dirty="0" smtClean="0">
                <a:solidFill>
                  <a:srgbClr val="00B050"/>
                </a:solidFill>
              </a:rPr>
              <a:t>Global.</a:t>
            </a:r>
            <a:r>
              <a:rPr lang="es-ES" sz="7400" dirty="0" smtClean="0">
                <a:solidFill>
                  <a:srgbClr val="00B050"/>
                </a:solidFill>
              </a:rPr>
              <a:t>  </a:t>
            </a:r>
            <a:r>
              <a:rPr lang="es-ES" sz="7400" dirty="0" smtClean="0">
                <a:solidFill>
                  <a:srgbClr val="0070C0"/>
                </a:solidFill>
              </a:rPr>
              <a:t>Sumando todo y tachando lo que está a ambos lados.</a:t>
            </a:r>
            <a:endParaRPr lang="es-ES" sz="62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s-ES_tradnl" sz="7400" dirty="0" smtClean="0">
                <a:solidFill>
                  <a:srgbClr val="FF0000"/>
                </a:solidFill>
              </a:rPr>
              <a:t>Glucosa + 6O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 + 38ADP + 38Pi                  6CO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 + 6 H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O + 38 ATP </a:t>
            </a:r>
            <a:endParaRPr lang="es-ES" sz="7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7400" dirty="0" smtClean="0">
                <a:solidFill>
                  <a:srgbClr val="7030A0"/>
                </a:solidFill>
              </a:rPr>
              <a:t>Proceso    </a:t>
            </a:r>
            <a:r>
              <a:rPr lang="es-ES_tradnl" sz="7400" dirty="0" err="1" smtClean="0">
                <a:solidFill>
                  <a:srgbClr val="7030A0"/>
                </a:solidFill>
              </a:rPr>
              <a:t>exergónico</a:t>
            </a:r>
            <a:r>
              <a:rPr lang="es-ES_tradnl" sz="7400" dirty="0" smtClean="0">
                <a:solidFill>
                  <a:srgbClr val="7030A0"/>
                </a:solidFill>
              </a:rPr>
              <a:t>: </a:t>
            </a:r>
            <a:r>
              <a:rPr lang="es-ES" sz="7400" dirty="0" smtClean="0">
                <a:solidFill>
                  <a:srgbClr val="7030A0"/>
                </a:solidFill>
              </a:rPr>
              <a:t>      </a:t>
            </a:r>
            <a:r>
              <a:rPr lang="es-ES_tradnl" sz="7400" dirty="0" smtClean="0">
                <a:solidFill>
                  <a:srgbClr val="FF0000"/>
                </a:solidFill>
              </a:rPr>
              <a:t>Glucosa + 6O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                   6CO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  +  6 H</a:t>
            </a:r>
            <a:r>
              <a:rPr lang="es-ES_tradnl" sz="7400" baseline="-25000" dirty="0" smtClean="0">
                <a:solidFill>
                  <a:srgbClr val="FF0000"/>
                </a:solidFill>
              </a:rPr>
              <a:t>2</a:t>
            </a:r>
            <a:r>
              <a:rPr lang="es-ES_tradnl" sz="7400" dirty="0" smtClean="0">
                <a:solidFill>
                  <a:srgbClr val="FF0000"/>
                </a:solidFill>
              </a:rPr>
              <a:t>O    </a:t>
            </a:r>
            <a:endParaRPr lang="es-ES" sz="7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7400" dirty="0" smtClean="0">
                <a:solidFill>
                  <a:srgbClr val="7030A0"/>
                </a:solidFill>
              </a:rPr>
              <a:t>Proceso </a:t>
            </a:r>
            <a:r>
              <a:rPr lang="es-ES_tradnl" sz="7400" dirty="0" err="1" smtClean="0">
                <a:solidFill>
                  <a:srgbClr val="7030A0"/>
                </a:solidFill>
              </a:rPr>
              <a:t>endergónico</a:t>
            </a:r>
            <a:r>
              <a:rPr lang="es-ES_tradnl" sz="7400" dirty="0" smtClean="0">
                <a:solidFill>
                  <a:srgbClr val="7030A0"/>
                </a:solidFill>
              </a:rPr>
              <a:t>:       </a:t>
            </a:r>
            <a:r>
              <a:rPr lang="es-ES_tradnl" sz="7400" dirty="0" smtClean="0">
                <a:solidFill>
                  <a:srgbClr val="FF0000"/>
                </a:solidFill>
              </a:rPr>
              <a:t>38 ADP + 38 Pi                  38 ATP</a:t>
            </a:r>
            <a:endParaRPr lang="es-ES" sz="7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s-ES_tradnl" sz="4900" b="1" dirty="0" smtClean="0">
                <a:solidFill>
                  <a:srgbClr val="FF0000"/>
                </a:solidFill>
              </a:rPr>
              <a:t> </a:t>
            </a:r>
            <a:endParaRPr lang="es-ES" sz="4900" b="1" dirty="0" smtClean="0">
              <a:solidFill>
                <a:srgbClr val="FF0000"/>
              </a:solidFill>
            </a:endParaRPr>
          </a:p>
          <a:p>
            <a:endParaRPr lang="es-ES" dirty="0"/>
          </a:p>
        </p:txBody>
      </p:sp>
      <p:cxnSp>
        <p:nvCxnSpPr>
          <p:cNvPr id="5" name="4 Conector recto de flecha"/>
          <p:cNvCxnSpPr/>
          <p:nvPr/>
        </p:nvCxnSpPr>
        <p:spPr>
          <a:xfrm>
            <a:off x="4143372" y="135729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recto de flecha"/>
          <p:cNvCxnSpPr/>
          <p:nvPr/>
        </p:nvCxnSpPr>
        <p:spPr>
          <a:xfrm>
            <a:off x="3571868" y="2071678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4000496" y="392906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4143372" y="5500702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2428860" y="4572008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5286380" y="5929330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5500694" y="628652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6500826" y="2786058"/>
            <a:ext cx="178595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1438" y="2714625"/>
            <a:ext cx="526256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895725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857356" y="1285860"/>
            <a:ext cx="8072494" cy="3857652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  <a:scene3d>
              <a:camera prst="perspectiveContrastingRightFacing"/>
              <a:lightRig rig="threePt" dir="t"/>
            </a:scene3d>
          </a:bodyPr>
          <a:lstStyle/>
          <a:p>
            <a:pPr algn="ctr" defTabSz="449263">
              <a:lnSpc>
                <a:spcPct val="87000"/>
              </a:lnSpc>
              <a:buClr>
                <a:srgbClr val="FFFFFF"/>
              </a:buClr>
              <a:buSzPct val="100000"/>
              <a:buFont typeface="Arial" pitchFamily="34" charset="0"/>
              <a:buNone/>
              <a:defRPr/>
            </a:pPr>
            <a:r>
              <a:rPr lang="es-ES" sz="6600" b="1" dirty="0">
                <a:ln w="38100" cmpd="dbl">
                  <a:solidFill>
                    <a:schemeClr val="accent6"/>
                  </a:solidFill>
                  <a:prstDash val="solid"/>
                  <a:miter lim="800000"/>
                </a:ln>
                <a:solidFill>
                  <a:srgbClr val="00CC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" pitchFamily="34" charset="0"/>
                <a:ea typeface="MS Gothic" pitchFamily="49" charset="-128"/>
                <a:cs typeface="+mn-cs"/>
              </a:rPr>
              <a:t>FERMENTACIONES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01122" cy="1000132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Fermentaciones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542928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ES_tradnl" dirty="0" smtClean="0"/>
              <a:t>Permiten </a:t>
            </a:r>
            <a:r>
              <a:rPr lang="es-ES_tradnl" dirty="0" smtClean="0">
                <a:solidFill>
                  <a:srgbClr val="7030A0"/>
                </a:solidFill>
              </a:rPr>
              <a:t>obtener energía a partir de la glucosa </a:t>
            </a:r>
            <a:r>
              <a:rPr lang="es-ES_tradnl" dirty="0" smtClean="0"/>
              <a:t>en </a:t>
            </a:r>
            <a:r>
              <a:rPr lang="es-ES_tradnl" dirty="0" smtClean="0">
                <a:solidFill>
                  <a:srgbClr val="00B050"/>
                </a:solidFill>
              </a:rPr>
              <a:t>condiciones anaerobias.</a:t>
            </a:r>
            <a:endParaRPr lang="es-ES" dirty="0" smtClean="0">
              <a:solidFill>
                <a:srgbClr val="00B050"/>
              </a:solidFill>
            </a:endParaRPr>
          </a:p>
          <a:p>
            <a:pPr lvl="0"/>
            <a:r>
              <a:rPr lang="es-ES" dirty="0" smtClean="0"/>
              <a:t>Tal energía </a:t>
            </a:r>
            <a:r>
              <a:rPr lang="es-ES" dirty="0" smtClean="0">
                <a:solidFill>
                  <a:srgbClr val="0070C0"/>
                </a:solidFill>
              </a:rPr>
              <a:t>es la producida en la glucolisis </a:t>
            </a:r>
            <a:r>
              <a:rPr lang="es-ES" dirty="0" smtClean="0"/>
              <a:t>pero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para regenerar el NADH, H</a:t>
            </a:r>
            <a:r>
              <a:rPr lang="es-ES" baseline="30000" dirty="0" smtClean="0">
                <a:solidFill>
                  <a:schemeClr val="accent6">
                    <a:lumMod val="75000"/>
                  </a:schemeClr>
                </a:solidFill>
              </a:rPr>
              <a:t>+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 y que ésta no se detenga se requieren aceptores de electrones</a:t>
            </a:r>
            <a:r>
              <a:rPr lang="es-ES" dirty="0" smtClean="0"/>
              <a:t> distintos del oxígeno (no funciona la cadena transportadora).</a:t>
            </a:r>
          </a:p>
          <a:p>
            <a:pPr lvl="0"/>
            <a:r>
              <a:rPr lang="es-ES" dirty="0" smtClean="0"/>
              <a:t>Estos aceptores son </a:t>
            </a:r>
            <a:r>
              <a:rPr lang="es-ES" dirty="0" smtClean="0">
                <a:solidFill>
                  <a:srgbClr val="7030A0"/>
                </a:solidFill>
              </a:rPr>
              <a:t>moléculas orgánicas </a:t>
            </a:r>
            <a:r>
              <a:rPr lang="es-ES" dirty="0" smtClean="0"/>
              <a:t>que </a:t>
            </a:r>
            <a:r>
              <a:rPr lang="es-ES" dirty="0" smtClean="0">
                <a:solidFill>
                  <a:srgbClr val="00B050"/>
                </a:solidFill>
              </a:rPr>
              <a:t>se reducen originando el producto final.</a:t>
            </a:r>
          </a:p>
          <a:p>
            <a:pPr lvl="0"/>
            <a:r>
              <a:rPr lang="es-ES" dirty="0" smtClean="0"/>
              <a:t>La glucosa </a:t>
            </a:r>
            <a:r>
              <a:rPr lang="es-ES" dirty="0" smtClean="0">
                <a:solidFill>
                  <a:srgbClr val="0070C0"/>
                </a:solidFill>
              </a:rPr>
              <a:t>se degrada parcialmente </a:t>
            </a:r>
            <a:r>
              <a:rPr lang="es-ES" dirty="0" smtClean="0"/>
              <a:t>y el proceso ocurre en el </a:t>
            </a:r>
            <a:r>
              <a:rPr lang="es-ES" dirty="0" smtClean="0">
                <a:solidFill>
                  <a:srgbClr val="FF0000"/>
                </a:solidFill>
              </a:rPr>
              <a:t>citoplasma.</a:t>
            </a:r>
          </a:p>
          <a:p>
            <a:pPr lvl="0"/>
            <a:r>
              <a:rPr lang="es-ES" dirty="0" smtClean="0"/>
              <a:t>Existen </a:t>
            </a:r>
            <a:r>
              <a:rPr lang="es-ES" dirty="0" smtClean="0">
                <a:solidFill>
                  <a:srgbClr val="0070C0"/>
                </a:solidFill>
              </a:rPr>
              <a:t>dos tipos </a:t>
            </a:r>
            <a:r>
              <a:rPr lang="es-ES" dirty="0" smtClean="0"/>
              <a:t>de fermentación: </a:t>
            </a:r>
            <a:r>
              <a:rPr lang="es-ES" dirty="0" smtClean="0">
                <a:solidFill>
                  <a:srgbClr val="7030A0"/>
                </a:solidFill>
              </a:rPr>
              <a:t>láctica y alcohólica.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8858312" cy="592935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Fermentación láctica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521497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" dirty="0" smtClean="0"/>
              <a:t>El ácido pirúvico </a:t>
            </a:r>
            <a:r>
              <a:rPr lang="es-ES" dirty="0" smtClean="0">
                <a:solidFill>
                  <a:srgbClr val="7030A0"/>
                </a:solidFill>
              </a:rPr>
              <a:t>acepta los electrones del NADH</a:t>
            </a:r>
            <a:r>
              <a:rPr lang="es-ES" i="1" dirty="0" smtClean="0"/>
              <a:t>,  </a:t>
            </a:r>
            <a:r>
              <a:rPr lang="es-ES" dirty="0" smtClean="0"/>
              <a:t>se reduce y </a:t>
            </a:r>
            <a:r>
              <a:rPr lang="es-ES" dirty="0" smtClean="0">
                <a:solidFill>
                  <a:srgbClr val="00B050"/>
                </a:solidFill>
              </a:rPr>
              <a:t>se transforma en ácido láctico.</a:t>
            </a:r>
          </a:p>
          <a:p>
            <a:pPr lvl="0"/>
            <a:endParaRPr lang="es-ES" dirty="0" smtClean="0"/>
          </a:p>
          <a:p>
            <a:pPr lvl="0"/>
            <a:endParaRPr lang="es-ES" dirty="0" smtClean="0"/>
          </a:p>
          <a:p>
            <a:pPr lvl="0">
              <a:buNone/>
            </a:pPr>
            <a:endParaRPr lang="es-ES" dirty="0" smtClean="0"/>
          </a:p>
          <a:p>
            <a:pPr lvl="0">
              <a:buNone/>
            </a:pPr>
            <a:endParaRPr lang="es-ES" dirty="0" smtClean="0"/>
          </a:p>
          <a:p>
            <a:pPr lvl="0">
              <a:buNone/>
            </a:pPr>
            <a:endParaRPr lang="es-ES" dirty="0" smtClean="0"/>
          </a:p>
          <a:p>
            <a:pPr lvl="0">
              <a:buNone/>
            </a:pPr>
            <a:endParaRPr lang="es-ES" dirty="0" smtClean="0"/>
          </a:p>
          <a:p>
            <a:pPr lvl="0"/>
            <a:r>
              <a:rPr lang="es-ES" dirty="0" smtClean="0"/>
              <a:t>El enzima que interviene es la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lactato deshidrogenasa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El </a:t>
            </a:r>
            <a:r>
              <a:rPr lang="es-ES" dirty="0" smtClean="0">
                <a:solidFill>
                  <a:srgbClr val="7030A0"/>
                </a:solidFill>
              </a:rPr>
              <a:t>balance global </a:t>
            </a:r>
            <a:r>
              <a:rPr lang="es-ES" dirty="0" smtClean="0"/>
              <a:t>es: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   </a:t>
            </a:r>
            <a:r>
              <a:rPr lang="es-ES" dirty="0" smtClean="0">
                <a:solidFill>
                  <a:srgbClr val="FF0000"/>
                </a:solidFill>
              </a:rPr>
              <a:t>Glucosa + 2 ADP + 2 Pi                  2 Acido láctico + 2 ATP</a:t>
            </a:r>
          </a:p>
          <a:p>
            <a:pPr>
              <a:buNone/>
            </a:pPr>
            <a:r>
              <a:rPr lang="es-ES" dirty="0" smtClean="0"/>
              <a:t> </a:t>
            </a:r>
          </a:p>
          <a:p>
            <a:endParaRPr lang="es-ES" dirty="0"/>
          </a:p>
        </p:txBody>
      </p:sp>
      <p:pic>
        <p:nvPicPr>
          <p:cNvPr id="4" name="irc_mi" descr="http://2.bp.blogspot.com/_jjYyBAB2xfg/TFNtau7G2YI/AAAAAAAAAAs/8RkrEKy9VaQ/s320/fermentacion+lactica.gif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071678"/>
            <a:ext cx="300039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5 Conector recto de flecha"/>
          <p:cNvCxnSpPr/>
          <p:nvPr/>
        </p:nvCxnSpPr>
        <p:spPr>
          <a:xfrm>
            <a:off x="4071934" y="557214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Realizada por: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214422"/>
            <a:ext cx="8186766" cy="528641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s-ES" dirty="0" smtClean="0">
                <a:solidFill>
                  <a:srgbClr val="00B050"/>
                </a:solidFill>
              </a:rPr>
              <a:t>Microorganismos.</a:t>
            </a:r>
            <a:endParaRPr lang="es-ES" sz="24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Bacterias </a:t>
            </a:r>
            <a:r>
              <a:rPr lang="es-ES" dirty="0" smtClean="0">
                <a:solidFill>
                  <a:srgbClr val="0070C0"/>
                </a:solidFill>
              </a:rPr>
              <a:t>ácido-lácticas </a:t>
            </a:r>
            <a:r>
              <a:rPr lang="es-ES" dirty="0" smtClean="0"/>
              <a:t>de los géneros </a:t>
            </a:r>
            <a:r>
              <a:rPr lang="es-ES" dirty="0" smtClean="0">
                <a:solidFill>
                  <a:srgbClr val="FF0000"/>
                </a:solidFill>
              </a:rPr>
              <a:t>Lactobacillus y Streptococcus.</a:t>
            </a:r>
            <a:endParaRPr lang="es-ES" sz="2000" dirty="0" smtClean="0">
              <a:solidFill>
                <a:srgbClr val="FF0000"/>
              </a:solidFill>
            </a:endParaRPr>
          </a:p>
          <a:p>
            <a:pPr lvl="2"/>
            <a:r>
              <a:rPr lang="es-ES" dirty="0" smtClean="0"/>
              <a:t>Provocan el agriado de la leche.</a:t>
            </a:r>
            <a:endParaRPr lang="es-ES" sz="2000" dirty="0" smtClean="0"/>
          </a:p>
          <a:p>
            <a:pPr lvl="2"/>
            <a:r>
              <a:rPr lang="es-ES" dirty="0" smtClean="0"/>
              <a:t>Utilizados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industrialmente </a:t>
            </a:r>
            <a:r>
              <a:rPr lang="es-ES" dirty="0" smtClean="0"/>
              <a:t>para obtener derivados como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queso y yogur.</a:t>
            </a:r>
            <a:endParaRPr lang="es-ES" sz="2800" dirty="0" smtClean="0"/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Células del músculo estriado.</a:t>
            </a:r>
            <a:endParaRPr lang="es-ES" sz="24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Durante </a:t>
            </a:r>
            <a:r>
              <a:rPr lang="es-ES" dirty="0" smtClean="0">
                <a:solidFill>
                  <a:srgbClr val="0070C0"/>
                </a:solidFill>
              </a:rPr>
              <a:t>ejercicios cortos e intensos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2"/>
            <a:r>
              <a:rPr lang="es-ES" dirty="0" smtClean="0">
                <a:solidFill>
                  <a:schemeClr val="accent3">
                    <a:lumMod val="75000"/>
                  </a:schemeClr>
                </a:solidFill>
              </a:rPr>
              <a:t>No hay oxígeno suficiente </a:t>
            </a:r>
            <a:r>
              <a:rPr lang="es-ES" dirty="0" smtClean="0"/>
              <a:t>para oxidar la glucosa por la vía aerobia o se requiere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mayor aporte energético.</a:t>
            </a:r>
            <a:endParaRPr lang="es-E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s-ES" dirty="0" smtClean="0"/>
              <a:t>El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ácido láctico se acumula </a:t>
            </a:r>
            <a:r>
              <a:rPr lang="es-ES" dirty="0" smtClean="0"/>
              <a:t>en los músculos </a:t>
            </a:r>
            <a:r>
              <a:rPr lang="es-ES" dirty="0" smtClean="0">
                <a:solidFill>
                  <a:srgbClr val="C00000"/>
                </a:solidFill>
              </a:rPr>
              <a:t>“produciendo agujetas”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.  </a:t>
            </a:r>
            <a:r>
              <a:rPr lang="es-ES" dirty="0" smtClean="0"/>
              <a:t>Esta teoría actualmente no se acepta y el dolor característico se debe a la </a:t>
            </a:r>
            <a:r>
              <a:rPr lang="es-ES" dirty="0" smtClean="0">
                <a:solidFill>
                  <a:schemeClr val="accent4">
                    <a:lumMod val="75000"/>
                  </a:schemeClr>
                </a:solidFill>
              </a:rPr>
              <a:t>ruptura de pequeñas fibras musculares.</a:t>
            </a:r>
            <a:endParaRPr lang="es-ES" sz="20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2"/>
            <a:r>
              <a:rPr lang="es-ES" dirty="0" smtClean="0"/>
              <a:t>En el periodo de recuperación es </a:t>
            </a:r>
            <a:r>
              <a:rPr lang="es-ES" dirty="0" smtClean="0">
                <a:solidFill>
                  <a:schemeClr val="accent3">
                    <a:lumMod val="75000"/>
                  </a:schemeClr>
                </a:solidFill>
              </a:rPr>
              <a:t>transformado de nuevo en glucosa mediante la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gluconeogénesis.</a:t>
            </a:r>
            <a:endParaRPr lang="es-E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8643937" cy="6483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868346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Oxidación de la glucosa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71546"/>
            <a:ext cx="8215370" cy="5572164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ES" dirty="0" smtClean="0"/>
              <a:t>Se realiza poco a poco por lo que </a:t>
            </a:r>
            <a:r>
              <a:rPr lang="es-ES" dirty="0" smtClean="0">
                <a:solidFill>
                  <a:srgbClr val="7030A0"/>
                </a:solidFill>
              </a:rPr>
              <a:t>la energía se libera paulatinamente </a:t>
            </a:r>
            <a:r>
              <a:rPr lang="es-ES" dirty="0" smtClean="0"/>
              <a:t>y va siendo almacenada en forma de ATP.</a:t>
            </a:r>
            <a:endParaRPr lang="es-ES" sz="2800" dirty="0" smtClean="0"/>
          </a:p>
          <a:p>
            <a:pPr lvl="0"/>
            <a:r>
              <a:rPr lang="es-ES" dirty="0" smtClean="0"/>
              <a:t>El proceso se resume en </a:t>
            </a:r>
            <a:r>
              <a:rPr lang="es-ES" dirty="0" smtClean="0">
                <a:solidFill>
                  <a:srgbClr val="FF0000"/>
                </a:solidFill>
              </a:rPr>
              <a:t>dos fases</a:t>
            </a:r>
            <a:r>
              <a:rPr lang="es-ES" dirty="0" smtClean="0"/>
              <a:t>:</a:t>
            </a:r>
            <a:endParaRPr lang="es-ES" sz="2800" dirty="0" smtClean="0"/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Glucolisis.</a:t>
            </a:r>
            <a:r>
              <a:rPr lang="es-ES" dirty="0" smtClean="0"/>
              <a:t> </a:t>
            </a:r>
          </a:p>
          <a:p>
            <a:pPr lvl="2"/>
            <a:r>
              <a:rPr lang="es-ES" dirty="0" smtClean="0"/>
              <a:t>Degradación de la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glucosa hasta formar dos moléculas de ácido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pirúvico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pPr lvl="2"/>
            <a:r>
              <a:rPr lang="es-ES" dirty="0" smtClean="0"/>
              <a:t>Se obtiene </a:t>
            </a:r>
            <a:r>
              <a:rPr lang="es-ES" dirty="0" smtClean="0">
                <a:solidFill>
                  <a:srgbClr val="0070C0"/>
                </a:solidFill>
              </a:rPr>
              <a:t>energía y poder reductor (2 ATP y 2 NADH, H</a:t>
            </a:r>
            <a:r>
              <a:rPr lang="es-ES" baseline="30000" dirty="0" smtClean="0">
                <a:solidFill>
                  <a:srgbClr val="0070C0"/>
                </a:solidFill>
              </a:rPr>
              <a:t>+</a:t>
            </a:r>
            <a:r>
              <a:rPr lang="es-ES" dirty="0" smtClean="0">
                <a:solidFill>
                  <a:srgbClr val="0070C0"/>
                </a:solidFill>
              </a:rPr>
              <a:t>).</a:t>
            </a:r>
            <a:endParaRPr lang="es-ES" sz="2400" dirty="0" smtClean="0">
              <a:solidFill>
                <a:srgbClr val="0070C0"/>
              </a:solidFill>
            </a:endParaRP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Oxidación del ácido </a:t>
            </a:r>
            <a:r>
              <a:rPr lang="es-ES" dirty="0" err="1" smtClean="0">
                <a:solidFill>
                  <a:srgbClr val="00B050"/>
                </a:solidFill>
              </a:rPr>
              <a:t>pirúvico</a:t>
            </a:r>
            <a:r>
              <a:rPr lang="es-ES" dirty="0" smtClean="0"/>
              <a:t>.</a:t>
            </a:r>
            <a:endParaRPr lang="es-ES" sz="2400" dirty="0" smtClean="0"/>
          </a:p>
          <a:p>
            <a:pPr lvl="2"/>
            <a:r>
              <a:rPr lang="es-ES" dirty="0" smtClean="0">
                <a:solidFill>
                  <a:srgbClr val="7030A0"/>
                </a:solidFill>
              </a:rPr>
              <a:t>Condiciones anaerobias/Sin O</a:t>
            </a:r>
            <a:r>
              <a:rPr lang="es-ES" baseline="-25000" dirty="0" smtClean="0">
                <a:solidFill>
                  <a:srgbClr val="7030A0"/>
                </a:solidFill>
              </a:rPr>
              <a:t>2</a:t>
            </a:r>
            <a:r>
              <a:rPr lang="es-ES" dirty="0" smtClean="0">
                <a:solidFill>
                  <a:srgbClr val="7030A0"/>
                </a:solidFill>
              </a:rPr>
              <a:t>.</a:t>
            </a:r>
            <a:endParaRPr lang="es-ES" sz="2000" dirty="0" smtClean="0">
              <a:solidFill>
                <a:srgbClr val="7030A0"/>
              </a:solidFill>
            </a:endParaRPr>
          </a:p>
          <a:p>
            <a:pPr lvl="3"/>
            <a:r>
              <a:rPr lang="es-ES" dirty="0" smtClean="0">
                <a:solidFill>
                  <a:srgbClr val="0070C0"/>
                </a:solidFill>
              </a:rPr>
              <a:t>Obtención de moléculas orgánicas más sencillas y muy poca energía.</a:t>
            </a:r>
            <a:endParaRPr lang="es-ES" sz="1800" dirty="0" smtClean="0">
              <a:solidFill>
                <a:srgbClr val="0070C0"/>
              </a:solidFill>
            </a:endParaRPr>
          </a:p>
          <a:p>
            <a:pPr lvl="3"/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Fermentación láctica o alcohólica.</a:t>
            </a:r>
            <a:endParaRPr lang="es-E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r>
              <a:rPr lang="es-ES" dirty="0" smtClean="0">
                <a:solidFill>
                  <a:srgbClr val="7030A0"/>
                </a:solidFill>
              </a:rPr>
              <a:t>Condiciones aerobias/ Con O</a:t>
            </a:r>
            <a:r>
              <a:rPr lang="es-ES" baseline="-25000" dirty="0" smtClean="0">
                <a:solidFill>
                  <a:srgbClr val="7030A0"/>
                </a:solidFill>
              </a:rPr>
              <a:t>2.</a:t>
            </a:r>
            <a:endParaRPr lang="es-ES" sz="2000" dirty="0" smtClean="0">
              <a:solidFill>
                <a:srgbClr val="7030A0"/>
              </a:solidFill>
            </a:endParaRPr>
          </a:p>
          <a:p>
            <a:pPr lvl="3"/>
            <a:r>
              <a:rPr lang="es-ES" dirty="0" smtClean="0">
                <a:solidFill>
                  <a:srgbClr val="0070C0"/>
                </a:solidFill>
              </a:rPr>
              <a:t>Obtención de CO</a:t>
            </a:r>
            <a:r>
              <a:rPr lang="es-ES" baseline="-25000" dirty="0" smtClean="0">
                <a:solidFill>
                  <a:srgbClr val="0070C0"/>
                </a:solidFill>
              </a:rPr>
              <a:t>2</a:t>
            </a:r>
            <a:r>
              <a:rPr lang="es-ES" dirty="0" smtClean="0">
                <a:solidFill>
                  <a:srgbClr val="0070C0"/>
                </a:solidFill>
              </a:rPr>
              <a:t> y H</a:t>
            </a:r>
            <a:r>
              <a:rPr lang="es-ES" baseline="-25000" dirty="0" smtClean="0">
                <a:solidFill>
                  <a:srgbClr val="0070C0"/>
                </a:solidFill>
              </a:rPr>
              <a:t>2</a:t>
            </a:r>
            <a:r>
              <a:rPr lang="es-ES" dirty="0" smtClean="0">
                <a:solidFill>
                  <a:srgbClr val="0070C0"/>
                </a:solidFill>
              </a:rPr>
              <a:t>O, mucha energía y poder reductor.</a:t>
            </a:r>
            <a:endParaRPr lang="es-ES" sz="1800" dirty="0" smtClean="0">
              <a:solidFill>
                <a:srgbClr val="0070C0"/>
              </a:solidFill>
            </a:endParaRPr>
          </a:p>
          <a:p>
            <a:pPr lvl="3"/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Respiración celular.</a:t>
            </a:r>
            <a:endParaRPr lang="es-ES" sz="18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57188"/>
            <a:ext cx="8429625" cy="63230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www.biologia.edu.ar/metabolismo/figeta/lactica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757242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58204" cy="785818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Fermentación alcohólica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000108"/>
            <a:ext cx="8401080" cy="5857892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s-ES" dirty="0" smtClean="0"/>
              <a:t>El ácido pirúvico </a:t>
            </a:r>
            <a:r>
              <a:rPr lang="es-ES" dirty="0" smtClean="0">
                <a:solidFill>
                  <a:srgbClr val="7030A0"/>
                </a:solidFill>
              </a:rPr>
              <a:t>se transforma en etanol </a:t>
            </a:r>
            <a:r>
              <a:rPr lang="es-ES" dirty="0" smtClean="0"/>
              <a:t>(alcohol etílico).</a:t>
            </a:r>
            <a:endParaRPr lang="es-ES" sz="2800" dirty="0" smtClean="0"/>
          </a:p>
          <a:p>
            <a:pPr lvl="0"/>
            <a:r>
              <a:rPr lang="es-ES" dirty="0" smtClean="0"/>
              <a:t>En la primera reacción el </a:t>
            </a:r>
            <a:r>
              <a:rPr lang="es-ES" dirty="0" smtClean="0">
                <a:solidFill>
                  <a:srgbClr val="00B050"/>
                </a:solidFill>
              </a:rPr>
              <a:t>piruvato pierde un CO</a:t>
            </a:r>
            <a:r>
              <a:rPr lang="es-ES" baseline="-25000" dirty="0" smtClean="0">
                <a:solidFill>
                  <a:srgbClr val="00B050"/>
                </a:solidFill>
              </a:rPr>
              <a:t>2</a:t>
            </a:r>
            <a:r>
              <a:rPr lang="es-ES" dirty="0" smtClean="0">
                <a:solidFill>
                  <a:srgbClr val="00B050"/>
                </a:solidFill>
              </a:rPr>
              <a:t> y se transforma en acetaldehído.</a:t>
            </a:r>
            <a:endParaRPr lang="es-ES" sz="2800" dirty="0" smtClean="0">
              <a:solidFill>
                <a:srgbClr val="00B050"/>
              </a:solidFill>
            </a:endParaRPr>
          </a:p>
          <a:p>
            <a:pPr lvl="0"/>
            <a:r>
              <a:rPr lang="es-ES" dirty="0" smtClean="0"/>
              <a:t>Seguidamente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este es reducido a etanol utilizando el NADH</a:t>
            </a:r>
            <a:r>
              <a:rPr lang="es-ES" i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s-ES" baseline="30000" dirty="0" smtClean="0">
                <a:solidFill>
                  <a:schemeClr val="accent6">
                    <a:lumMod val="75000"/>
                  </a:schemeClr>
                </a:solidFill>
              </a:rPr>
              <a:t>+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dirty="0" smtClean="0"/>
              <a:t>que se formó en la glucolisis.</a:t>
            </a:r>
            <a:endParaRPr lang="es-ES" sz="2800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ES" sz="2800" dirty="0" smtClean="0"/>
          </a:p>
          <a:p>
            <a:pPr>
              <a:buNone/>
            </a:pPr>
            <a:r>
              <a:rPr lang="es-ES" dirty="0" smtClean="0"/>
              <a:t> </a:t>
            </a:r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endParaRPr lang="es-ES" sz="2800" dirty="0" smtClean="0"/>
          </a:p>
          <a:p>
            <a:pPr lvl="0"/>
            <a:r>
              <a:rPr lang="es-ES" dirty="0" smtClean="0"/>
              <a:t>El </a:t>
            </a:r>
            <a:r>
              <a:rPr lang="es-ES" dirty="0" smtClean="0">
                <a:solidFill>
                  <a:srgbClr val="7030A0"/>
                </a:solidFill>
              </a:rPr>
              <a:t>balance global </a:t>
            </a:r>
            <a:r>
              <a:rPr lang="es-ES" dirty="0" smtClean="0"/>
              <a:t>es:</a:t>
            </a:r>
            <a:endParaRPr lang="es-ES" sz="2800" dirty="0" smtClean="0"/>
          </a:p>
          <a:p>
            <a:pPr>
              <a:buNone/>
            </a:pPr>
            <a:r>
              <a:rPr lang="es-ES" dirty="0" smtClean="0">
                <a:solidFill>
                  <a:srgbClr val="FF0000"/>
                </a:solidFill>
              </a:rPr>
              <a:t>                   Glucosa + 2 ADP + 2 Pi                         2 Etanol + 2 CO</a:t>
            </a:r>
            <a:r>
              <a:rPr lang="es-ES" baseline="-25000" dirty="0" smtClean="0">
                <a:solidFill>
                  <a:srgbClr val="FF0000"/>
                </a:solidFill>
              </a:rPr>
              <a:t>2</a:t>
            </a:r>
            <a:r>
              <a:rPr lang="es-ES" dirty="0" smtClean="0">
                <a:solidFill>
                  <a:srgbClr val="FF0000"/>
                </a:solidFill>
              </a:rPr>
              <a:t> + 2 ATP</a:t>
            </a:r>
          </a:p>
          <a:p>
            <a:pPr>
              <a:buNone/>
            </a:pPr>
            <a:endParaRPr lang="es-ES" sz="2800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Las células que realizan este proceso son </a:t>
            </a:r>
            <a:r>
              <a:rPr lang="es-ES" dirty="0" smtClean="0">
                <a:solidFill>
                  <a:srgbClr val="00B050"/>
                </a:solidFill>
              </a:rPr>
              <a:t>levaduras del género </a:t>
            </a:r>
            <a:r>
              <a:rPr lang="es-ES" dirty="0" err="1" smtClean="0">
                <a:solidFill>
                  <a:srgbClr val="00B050"/>
                </a:solidFill>
              </a:rPr>
              <a:t>Saccharomyces</a:t>
            </a:r>
            <a:r>
              <a:rPr lang="es-ES" dirty="0" smtClean="0">
                <a:solidFill>
                  <a:srgbClr val="00B050"/>
                </a:solidFill>
              </a:rPr>
              <a:t>.</a:t>
            </a:r>
            <a:endParaRPr lang="es-ES" sz="2800" dirty="0" smtClean="0">
              <a:solidFill>
                <a:srgbClr val="00B050"/>
              </a:solidFill>
            </a:endParaRPr>
          </a:p>
          <a:p>
            <a:pPr lvl="1"/>
            <a:r>
              <a:rPr lang="es-ES" sz="3300" dirty="0" smtClean="0"/>
              <a:t>Según las </a:t>
            </a:r>
            <a:r>
              <a:rPr lang="es-ES" sz="3300" dirty="0" smtClean="0">
                <a:solidFill>
                  <a:schemeClr val="accent2">
                    <a:lumMod val="75000"/>
                  </a:schemeClr>
                </a:solidFill>
              </a:rPr>
              <a:t>condiciones de fermentación </a:t>
            </a:r>
            <a:r>
              <a:rPr lang="es-ES" sz="3300" dirty="0" smtClean="0"/>
              <a:t>se utilizan para obtener </a:t>
            </a:r>
            <a:r>
              <a:rPr lang="es-ES" sz="3300" dirty="0" smtClean="0">
                <a:solidFill>
                  <a:srgbClr val="0070C0"/>
                </a:solidFill>
              </a:rPr>
              <a:t>distintos tipos de bebidas alcohólicas.</a:t>
            </a:r>
          </a:p>
          <a:p>
            <a:pPr lvl="1"/>
            <a:r>
              <a:rPr lang="es-ES" sz="3300" dirty="0" smtClean="0"/>
              <a:t>En la </a:t>
            </a:r>
            <a:r>
              <a:rPr lang="es-ES" sz="3300" dirty="0" smtClean="0">
                <a:solidFill>
                  <a:srgbClr val="7030A0"/>
                </a:solidFill>
              </a:rPr>
              <a:t>elaboración del pan </a:t>
            </a:r>
            <a:r>
              <a:rPr lang="es-ES" sz="3300" dirty="0" smtClean="0"/>
              <a:t>el </a:t>
            </a:r>
            <a:r>
              <a:rPr lang="es-ES" sz="3300" dirty="0" smtClean="0">
                <a:solidFill>
                  <a:schemeClr val="accent6">
                    <a:lumMod val="75000"/>
                  </a:schemeClr>
                </a:solidFill>
              </a:rPr>
              <a:t>CO2 produce la subida </a:t>
            </a:r>
            <a:r>
              <a:rPr lang="es-ES" sz="3300" dirty="0" smtClean="0"/>
              <a:t>del mismo y el </a:t>
            </a:r>
            <a:r>
              <a:rPr lang="es-ES" sz="3300" dirty="0" smtClean="0">
                <a:solidFill>
                  <a:schemeClr val="accent2">
                    <a:lumMod val="75000"/>
                  </a:schemeClr>
                </a:solidFill>
              </a:rPr>
              <a:t>etanol es eliminado en el proceso de cocción.</a:t>
            </a:r>
          </a:p>
          <a:p>
            <a:endParaRPr lang="es-ES" sz="3300" dirty="0" smtClean="0"/>
          </a:p>
          <a:p>
            <a:endParaRPr lang="es-ES" dirty="0"/>
          </a:p>
        </p:txBody>
      </p:sp>
      <p:pic>
        <p:nvPicPr>
          <p:cNvPr id="4" name="irc_mi" descr="http://t0.gstatic.com/images?q=tbn:ANd9GcTOpUJbibIm9SbSfuwN8f5p_u41xJOU9pzyH2EvYdXOIEk30WnCUQ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214554"/>
            <a:ext cx="485778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5 Conector recto de flecha"/>
          <p:cNvCxnSpPr/>
          <p:nvPr/>
        </p:nvCxnSpPr>
        <p:spPr>
          <a:xfrm>
            <a:off x="3643306" y="4643446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www.biologia.edu.ar/metabolismo/figeta/etilica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642918"/>
            <a:ext cx="7929618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14313"/>
            <a:ext cx="8715375" cy="6537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http://www.biologia.edu.ar/metabolismo/figeta/cataboli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28"/>
            <a:ext cx="5000660" cy="6294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796908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La </a:t>
            </a:r>
            <a:r>
              <a:rPr lang="es-ES" dirty="0" err="1" smtClean="0">
                <a:solidFill>
                  <a:srgbClr val="00B0F0"/>
                </a:solidFill>
              </a:rPr>
              <a:t>glucogenolisis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785794"/>
            <a:ext cx="8472518" cy="5929354"/>
          </a:xfrm>
        </p:spPr>
        <p:txBody>
          <a:bodyPr>
            <a:normAutofit fontScale="85000" lnSpcReduction="20000"/>
          </a:bodyPr>
          <a:lstStyle/>
          <a:p>
            <a:pPr lvl="1">
              <a:buNone/>
            </a:pPr>
            <a:endParaRPr lang="es-ES" dirty="0" smtClean="0"/>
          </a:p>
          <a:p>
            <a:pPr lvl="0"/>
            <a:r>
              <a:rPr lang="es-ES" dirty="0" smtClean="0"/>
              <a:t>Para </a:t>
            </a:r>
            <a:r>
              <a:rPr lang="es-ES" dirty="0" smtClean="0">
                <a:solidFill>
                  <a:srgbClr val="7030A0"/>
                </a:solidFill>
              </a:rPr>
              <a:t>comenzar su degradación </a:t>
            </a:r>
            <a:r>
              <a:rPr lang="es-ES" dirty="0" smtClean="0"/>
              <a:t>la glucosa debe estar en forma de </a:t>
            </a:r>
            <a:r>
              <a:rPr lang="es-ES" dirty="0" smtClean="0">
                <a:solidFill>
                  <a:srgbClr val="FF0000"/>
                </a:solidFill>
              </a:rPr>
              <a:t>glucosa-6P.</a:t>
            </a:r>
            <a:endParaRPr lang="es-ES" sz="2800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Si la obtenemos </a:t>
            </a:r>
            <a:r>
              <a:rPr lang="es-ES" dirty="0" smtClean="0">
                <a:solidFill>
                  <a:srgbClr val="00B050"/>
                </a:solidFill>
              </a:rPr>
              <a:t>a partir del glucógeno o del almidón </a:t>
            </a:r>
            <a:r>
              <a:rPr lang="es-ES" dirty="0" smtClean="0"/>
              <a:t>intervienen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varios enzimas</a:t>
            </a:r>
            <a:r>
              <a:rPr lang="es-ES" dirty="0" smtClean="0"/>
              <a:t>:</a:t>
            </a:r>
            <a:endParaRPr lang="es-ES" sz="2800" dirty="0" smtClean="0"/>
          </a:p>
          <a:p>
            <a:pPr lvl="1"/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La glucógeno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fosforilasa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, o almidón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fosforilasa</a:t>
            </a:r>
            <a:r>
              <a:rPr lang="es-ES" dirty="0" smtClean="0"/>
              <a:t>, rompe los </a:t>
            </a:r>
            <a:r>
              <a:rPr lang="es-ES" dirty="0" smtClean="0">
                <a:solidFill>
                  <a:srgbClr val="0070C0"/>
                </a:solidFill>
              </a:rPr>
              <a:t>enlaces α 1-4 de los extremos no reductores </a:t>
            </a:r>
            <a:r>
              <a:rPr lang="es-ES" dirty="0" smtClean="0"/>
              <a:t>y </a:t>
            </a:r>
            <a:r>
              <a:rPr lang="es-ES" dirty="0" smtClean="0">
                <a:solidFill>
                  <a:srgbClr val="0070C0"/>
                </a:solidFill>
              </a:rPr>
              <a:t>añade un Pi </a:t>
            </a:r>
            <a:r>
              <a:rPr lang="es-ES" dirty="0" smtClean="0"/>
              <a:t>obteniéndose </a:t>
            </a:r>
            <a:r>
              <a:rPr lang="es-ES" dirty="0" smtClean="0">
                <a:solidFill>
                  <a:srgbClr val="FF0000"/>
                </a:solidFill>
              </a:rPr>
              <a:t>glucosa-1P</a:t>
            </a:r>
            <a:r>
              <a:rPr lang="es-ES" dirty="0" smtClean="0"/>
              <a:t>. </a:t>
            </a:r>
            <a:endParaRPr lang="es-ES" sz="2400" dirty="0" smtClean="0"/>
          </a:p>
          <a:p>
            <a:pPr lvl="1"/>
            <a:r>
              <a:rPr lang="es-ES" dirty="0" smtClean="0"/>
              <a:t>Este proceso ocurre hasta llegar a </a:t>
            </a:r>
            <a:r>
              <a:rPr lang="es-ES" dirty="0" smtClean="0">
                <a:solidFill>
                  <a:srgbClr val="0070C0"/>
                </a:solidFill>
              </a:rPr>
              <a:t>cuatro lugares o restos de las ramificaciones.</a:t>
            </a:r>
            <a:endParaRPr lang="es-ES" sz="2400" dirty="0" smtClean="0">
              <a:solidFill>
                <a:srgbClr val="0070C0"/>
              </a:solidFill>
            </a:endParaRPr>
          </a:p>
          <a:p>
            <a:pPr lvl="1"/>
            <a:r>
              <a:rPr lang="es-ES" dirty="0" smtClean="0"/>
              <a:t>A continuación interviene la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α 1-6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glucosidasa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 o enzima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desramificante</a:t>
            </a:r>
            <a:r>
              <a:rPr lang="es-ES" dirty="0" smtClean="0"/>
              <a:t> la cual:</a:t>
            </a:r>
            <a:endParaRPr lang="es-ES" sz="2400" dirty="0" smtClean="0"/>
          </a:p>
          <a:p>
            <a:pPr lvl="2"/>
            <a:r>
              <a:rPr lang="es-ES" dirty="0" smtClean="0"/>
              <a:t>Traslada </a:t>
            </a:r>
            <a:r>
              <a:rPr lang="es-ES" dirty="0" smtClean="0">
                <a:solidFill>
                  <a:srgbClr val="0070C0"/>
                </a:solidFill>
              </a:rPr>
              <a:t>tres glucosas a la cadena principal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2"/>
            <a:r>
              <a:rPr lang="es-ES" dirty="0" smtClean="0"/>
              <a:t> Rompe el enlace </a:t>
            </a:r>
            <a:r>
              <a:rPr lang="es-ES" dirty="0" smtClean="0">
                <a:solidFill>
                  <a:srgbClr val="0070C0"/>
                </a:solidFill>
              </a:rPr>
              <a:t>α 1-6 liberando glucosa-1P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1"/>
            <a:r>
              <a:rPr lang="es-ES" dirty="0" smtClean="0"/>
              <a:t>La </a:t>
            </a:r>
            <a:r>
              <a:rPr lang="es-ES" dirty="0" smtClean="0">
                <a:solidFill>
                  <a:srgbClr val="0070C0"/>
                </a:solidFill>
              </a:rPr>
              <a:t>glucosa-1P se transforma en glucosa-6P </a:t>
            </a:r>
            <a:r>
              <a:rPr lang="es-ES" dirty="0" smtClean="0"/>
              <a:t>mediante la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fosfoglucomutasa</a:t>
            </a:r>
            <a:r>
              <a:rPr lang="es-ES" dirty="0" smtClean="0"/>
              <a:t>.</a:t>
            </a:r>
            <a:endParaRPr lang="es-ES" sz="2400" dirty="0" smtClean="0"/>
          </a:p>
          <a:p>
            <a:pPr>
              <a:buNone/>
            </a:pPr>
            <a:endParaRPr lang="es-ES" sz="2800" dirty="0" smtClean="0"/>
          </a:p>
          <a:p>
            <a:pPr>
              <a:buNone/>
            </a:pPr>
            <a:endParaRPr lang="es-ES" sz="28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5396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gsdl.bvs.sld.cu/greenstone/collect/prelicin/index/assoc/HASHe70d.dir/fig11a08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43042" y="928670"/>
            <a:ext cx="564360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3.bp.blogspot.com/-l7YpkYK8itQ/ThKaOTBCthI/AAAAAAAAABY/SGZhH5hpiUo/s1600/Glucogen%25C3%25B3lisis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785818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796908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Oxidación de los ácidos grasos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000108"/>
            <a:ext cx="8358246" cy="585789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" dirty="0" smtClean="0"/>
              <a:t>Las principales sustancias lipídicas que </a:t>
            </a:r>
            <a:r>
              <a:rPr lang="es-ES" dirty="0" smtClean="0">
                <a:solidFill>
                  <a:srgbClr val="7030A0"/>
                </a:solidFill>
              </a:rPr>
              <a:t>proporcionan energía </a:t>
            </a:r>
            <a:r>
              <a:rPr lang="es-ES" dirty="0" smtClean="0"/>
              <a:t>a las células son los </a:t>
            </a:r>
            <a:r>
              <a:rPr lang="es-ES" dirty="0" smtClean="0">
                <a:solidFill>
                  <a:srgbClr val="00B050"/>
                </a:solidFill>
              </a:rPr>
              <a:t>ácidos grasos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Proceden de los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triglicéridos</a:t>
            </a:r>
            <a:r>
              <a:rPr lang="es-ES" dirty="0" smtClean="0"/>
              <a:t> que </a:t>
            </a:r>
            <a:r>
              <a:rPr lang="es-ES" dirty="0" smtClean="0">
                <a:solidFill>
                  <a:srgbClr val="0070C0"/>
                </a:solidFill>
              </a:rPr>
              <a:t>previamente</a:t>
            </a:r>
            <a:r>
              <a:rPr lang="es-ES" dirty="0" smtClean="0"/>
              <a:t> son </a:t>
            </a:r>
            <a:r>
              <a:rPr lang="es-ES" dirty="0" smtClean="0">
                <a:solidFill>
                  <a:srgbClr val="0070C0"/>
                </a:solidFill>
              </a:rPr>
              <a:t>hidrolizados por las lipasas </a:t>
            </a:r>
            <a:r>
              <a:rPr lang="es-ES" dirty="0" smtClean="0"/>
              <a:t>hasta glicerina y ácidos grasos. </a:t>
            </a:r>
          </a:p>
          <a:p>
            <a:pPr lvl="0"/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La glicerina se transforma en gliceraldehido 3P </a:t>
            </a:r>
            <a:r>
              <a:rPr lang="es-ES" dirty="0" smtClean="0"/>
              <a:t>y se incorpora a la glucolisis para ser degradada.</a:t>
            </a:r>
          </a:p>
          <a:p>
            <a:pPr lvl="0"/>
            <a:r>
              <a:rPr lang="es-ES" dirty="0" smtClean="0"/>
              <a:t>La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degradación de los ácidos grasos</a:t>
            </a:r>
            <a:r>
              <a:rPr lang="es-ES" dirty="0" smtClean="0"/>
              <a:t> se produce en la </a:t>
            </a:r>
            <a:r>
              <a:rPr lang="es-ES" dirty="0" smtClean="0">
                <a:solidFill>
                  <a:srgbClr val="00B050"/>
                </a:solidFill>
              </a:rPr>
              <a:t>matriz mitocondrial </a:t>
            </a:r>
            <a:r>
              <a:rPr lang="es-ES" dirty="0" smtClean="0"/>
              <a:t>mediante una ruta llamada </a:t>
            </a:r>
            <a:r>
              <a:rPr lang="es-ES" dirty="0" smtClean="0">
                <a:solidFill>
                  <a:srgbClr val="7030A0"/>
                </a:solidFill>
              </a:rPr>
              <a:t>β-oxidación o hélice de Lynen.</a:t>
            </a:r>
          </a:p>
          <a:p>
            <a:pPr lvl="0"/>
            <a:r>
              <a:rPr lang="es-ES" dirty="0" smtClean="0"/>
              <a:t>Ocurre así una secuencia repetida de </a:t>
            </a:r>
            <a:r>
              <a:rPr lang="es-ES" dirty="0" smtClean="0">
                <a:solidFill>
                  <a:srgbClr val="00B050"/>
                </a:solidFill>
              </a:rPr>
              <a:t>reacciones que separan fragmentos de dos carbonos </a:t>
            </a:r>
            <a:r>
              <a:rPr lang="es-ES" dirty="0" smtClean="0"/>
              <a:t>en forma de </a:t>
            </a:r>
            <a:r>
              <a:rPr lang="es-ES" dirty="0" err="1" smtClean="0">
                <a:solidFill>
                  <a:srgbClr val="7030A0"/>
                </a:solidFill>
              </a:rPr>
              <a:t>acetil-CoA</a:t>
            </a:r>
            <a:r>
              <a:rPr lang="es-ES" dirty="0" smtClean="0">
                <a:solidFill>
                  <a:srgbClr val="7030A0"/>
                </a:solidFill>
              </a:rPr>
              <a:t> (que se degradan en el ciclo de </a:t>
            </a:r>
            <a:r>
              <a:rPr lang="es-ES" dirty="0" err="1" smtClean="0">
                <a:solidFill>
                  <a:srgbClr val="7030A0"/>
                </a:solidFill>
              </a:rPr>
              <a:t>Krebs</a:t>
            </a:r>
            <a:r>
              <a:rPr lang="es-ES" dirty="0" smtClean="0">
                <a:solidFill>
                  <a:srgbClr val="7030A0"/>
                </a:solidFill>
              </a:rPr>
              <a:t>) </a:t>
            </a:r>
            <a:r>
              <a:rPr lang="es-ES" dirty="0" smtClean="0"/>
              <a:t>comenzando por el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extremo carboxilo de la cadena.</a:t>
            </a:r>
          </a:p>
          <a:p>
            <a:pPr lvl="0"/>
            <a:r>
              <a:rPr lang="es-ES" dirty="0" smtClean="0"/>
              <a:t>En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cada vuelta </a:t>
            </a:r>
            <a:r>
              <a:rPr lang="es-ES" dirty="0" smtClean="0"/>
              <a:t>se </a:t>
            </a:r>
            <a:r>
              <a:rPr lang="es-ES" dirty="0" smtClean="0">
                <a:solidFill>
                  <a:srgbClr val="7030A0"/>
                </a:solidFill>
              </a:rPr>
              <a:t>producen</a:t>
            </a:r>
            <a:r>
              <a:rPr lang="es-ES" dirty="0" smtClean="0"/>
              <a:t> también </a:t>
            </a:r>
            <a:r>
              <a:rPr lang="es-ES" dirty="0" smtClean="0">
                <a:solidFill>
                  <a:srgbClr val="FF0000"/>
                </a:solidFill>
              </a:rPr>
              <a:t>1 NADH, H</a:t>
            </a:r>
            <a:r>
              <a:rPr lang="es-ES" baseline="30000" dirty="0" smtClean="0">
                <a:solidFill>
                  <a:srgbClr val="FF0000"/>
                </a:solidFill>
              </a:rPr>
              <a:t>+</a:t>
            </a:r>
            <a:r>
              <a:rPr lang="es-ES" dirty="0" smtClean="0">
                <a:solidFill>
                  <a:srgbClr val="FF0000"/>
                </a:solidFill>
              </a:rPr>
              <a:t> + 1 FADH</a:t>
            </a:r>
            <a:r>
              <a:rPr lang="es-ES" baseline="-25000" dirty="0" smtClean="0">
                <a:solidFill>
                  <a:srgbClr val="FF0000"/>
                </a:solidFill>
              </a:rPr>
              <a:t>2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que al ingresar en la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cadena respiratoria </a:t>
            </a:r>
            <a:r>
              <a:rPr lang="es-ES" dirty="0" smtClean="0"/>
              <a:t>aumentan el rendimiento energético en </a:t>
            </a:r>
            <a:r>
              <a:rPr lang="es-ES" dirty="0" smtClean="0">
                <a:solidFill>
                  <a:srgbClr val="0070C0"/>
                </a:solidFill>
              </a:rPr>
              <a:t>5 ATP por cada 2 C</a:t>
            </a:r>
            <a:r>
              <a:rPr lang="es-ES" dirty="0" smtClean="0"/>
              <a:t>.</a:t>
            </a:r>
          </a:p>
          <a:p>
            <a:pPr>
              <a:buNone/>
            </a:pPr>
            <a:r>
              <a:rPr lang="es-ES" dirty="0" smtClean="0"/>
              <a:t> 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96908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Glucolisis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00108"/>
            <a:ext cx="8186766" cy="614366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" dirty="0" smtClean="0"/>
              <a:t>Es un proceso </a:t>
            </a:r>
            <a:r>
              <a:rPr lang="es-ES" dirty="0" smtClean="0">
                <a:solidFill>
                  <a:srgbClr val="7030A0"/>
                </a:solidFill>
              </a:rPr>
              <a:t>catabólico y anaerobio </a:t>
            </a:r>
            <a:r>
              <a:rPr lang="es-ES" dirty="0" smtClean="0"/>
              <a:t>que ocurre en el </a:t>
            </a:r>
            <a:r>
              <a:rPr lang="es-ES" dirty="0" smtClean="0">
                <a:solidFill>
                  <a:srgbClr val="00B050"/>
                </a:solidFill>
              </a:rPr>
              <a:t>citoplasma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de prácticamente todas las células.</a:t>
            </a:r>
            <a:endParaRPr lang="es-E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ES" dirty="0" smtClean="0"/>
              <a:t>También se denomina vía de </a:t>
            </a:r>
            <a:r>
              <a:rPr lang="es-ES" dirty="0" smtClean="0">
                <a:solidFill>
                  <a:srgbClr val="7030A0"/>
                </a:solidFill>
              </a:rPr>
              <a:t>Embder-Meyerhof.</a:t>
            </a:r>
            <a:endParaRPr lang="es-ES" sz="2800" dirty="0" smtClean="0">
              <a:solidFill>
                <a:srgbClr val="7030A0"/>
              </a:solidFill>
            </a:endParaRPr>
          </a:p>
          <a:p>
            <a:pPr lvl="0"/>
            <a:r>
              <a:rPr lang="es-ES" dirty="0" smtClean="0"/>
              <a:t>Su </a:t>
            </a:r>
            <a:r>
              <a:rPr lang="es-ES" dirty="0" smtClean="0">
                <a:solidFill>
                  <a:srgbClr val="0070C0"/>
                </a:solidFill>
              </a:rPr>
              <a:t>fórmula general </a:t>
            </a:r>
            <a:r>
              <a:rPr lang="es-ES" dirty="0" smtClean="0"/>
              <a:t>es:</a:t>
            </a:r>
          </a:p>
          <a:p>
            <a:pPr>
              <a:buNone/>
            </a:pPr>
            <a:r>
              <a:rPr lang="es-ES" sz="2400" dirty="0" smtClean="0"/>
              <a:t>	</a:t>
            </a:r>
            <a:r>
              <a:rPr lang="es-ES" sz="3000" dirty="0" smtClean="0">
                <a:solidFill>
                  <a:srgbClr val="FF0000"/>
                </a:solidFill>
              </a:rPr>
              <a:t>Glucosa + 2ADP + 2 Pi + 2NAD</a:t>
            </a:r>
            <a:r>
              <a:rPr lang="es-ES" sz="3000" baseline="30000" dirty="0" smtClean="0">
                <a:solidFill>
                  <a:srgbClr val="FF0000"/>
                </a:solidFill>
              </a:rPr>
              <a:t>+</a:t>
            </a:r>
            <a:r>
              <a:rPr lang="es-ES" sz="3000" dirty="0" smtClean="0">
                <a:solidFill>
                  <a:srgbClr val="FF0000"/>
                </a:solidFill>
              </a:rPr>
              <a:t>       2Acido </a:t>
            </a:r>
            <a:r>
              <a:rPr lang="es-ES" sz="3000" dirty="0" err="1" smtClean="0">
                <a:solidFill>
                  <a:srgbClr val="FF0000"/>
                </a:solidFill>
              </a:rPr>
              <a:t>pirúvico</a:t>
            </a:r>
            <a:r>
              <a:rPr lang="es-ES" sz="3000" dirty="0" smtClean="0">
                <a:solidFill>
                  <a:srgbClr val="FF0000"/>
                </a:solidFill>
              </a:rPr>
              <a:t> + 2ATP + 2 NADH, H</a:t>
            </a:r>
            <a:r>
              <a:rPr lang="es-ES" sz="3000" baseline="30000" dirty="0" smtClean="0">
                <a:solidFill>
                  <a:srgbClr val="FF0000"/>
                </a:solidFill>
              </a:rPr>
              <a:t>+</a:t>
            </a:r>
            <a:endParaRPr lang="es-ES" sz="3000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Se produce en una secuencia de </a:t>
            </a:r>
            <a:r>
              <a:rPr lang="es-ES" dirty="0" smtClean="0">
                <a:solidFill>
                  <a:srgbClr val="7030A0"/>
                </a:solidFill>
              </a:rPr>
              <a:t>10 reacciones </a:t>
            </a:r>
            <a:r>
              <a:rPr lang="es-ES" dirty="0" smtClean="0"/>
              <a:t>que se resumen en </a:t>
            </a:r>
            <a:r>
              <a:rPr lang="es-ES" dirty="0" smtClean="0">
                <a:solidFill>
                  <a:srgbClr val="7030A0"/>
                </a:solidFill>
              </a:rPr>
              <a:t>dos etapas:</a:t>
            </a:r>
            <a:endParaRPr lang="es-ES" sz="2800" dirty="0" smtClean="0">
              <a:solidFill>
                <a:srgbClr val="7030A0"/>
              </a:solidFill>
            </a:endParaRP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Fase de seis carbonos o preparatoria.</a:t>
            </a:r>
            <a:endParaRPr lang="es-ES" sz="2400" dirty="0" smtClean="0">
              <a:solidFill>
                <a:srgbClr val="00B050"/>
              </a:solidFill>
            </a:endParaRP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Fase de tres carbonos o de beneficios.</a:t>
            </a:r>
            <a:endParaRPr lang="es-ES" sz="2400" dirty="0" smtClean="0">
              <a:solidFill>
                <a:srgbClr val="00B050"/>
              </a:solidFill>
            </a:endParaRPr>
          </a:p>
          <a:p>
            <a:pPr lvl="0"/>
            <a:r>
              <a:rPr lang="es-ES" dirty="0" smtClean="0"/>
              <a:t>Resumen Anaya </a:t>
            </a:r>
            <a:r>
              <a:rPr lang="es-ES" dirty="0" err="1" smtClean="0"/>
              <a:t>pag</a:t>
            </a:r>
            <a:r>
              <a:rPr lang="es-ES" dirty="0" smtClean="0"/>
              <a:t>. 174.</a:t>
            </a:r>
            <a:endParaRPr lang="es-ES" sz="2800" dirty="0" smtClean="0"/>
          </a:p>
          <a:p>
            <a:pPr lvl="0"/>
            <a:r>
              <a:rPr lang="es-ES" dirty="0" smtClean="0"/>
              <a:t>La </a:t>
            </a:r>
            <a:r>
              <a:rPr lang="es-ES" dirty="0" smtClean="0">
                <a:solidFill>
                  <a:srgbClr val="7030A0"/>
                </a:solidFill>
              </a:rPr>
              <a:t>concentración de NAD</a:t>
            </a:r>
            <a:r>
              <a:rPr lang="es-ES" baseline="30000" dirty="0" smtClean="0">
                <a:solidFill>
                  <a:srgbClr val="7030A0"/>
                </a:solidFill>
              </a:rPr>
              <a:t>+</a:t>
            </a:r>
            <a:r>
              <a:rPr lang="es-ES" dirty="0" smtClean="0">
                <a:solidFill>
                  <a:srgbClr val="7030A0"/>
                </a:solidFill>
              </a:rPr>
              <a:t> en la célula es baja </a:t>
            </a:r>
            <a:r>
              <a:rPr lang="es-ES" dirty="0" smtClean="0"/>
              <a:t>por ello el </a:t>
            </a:r>
            <a:r>
              <a:rPr lang="es-ES" dirty="0" smtClean="0">
                <a:solidFill>
                  <a:srgbClr val="0070C0"/>
                </a:solidFill>
              </a:rPr>
              <a:t>NADH debe </a:t>
            </a:r>
            <a:r>
              <a:rPr lang="es-ES" dirty="0" err="1" smtClean="0">
                <a:solidFill>
                  <a:srgbClr val="0070C0"/>
                </a:solidFill>
              </a:rPr>
              <a:t>reoxidarse</a:t>
            </a:r>
            <a:r>
              <a:rPr lang="es-ES" dirty="0" smtClean="0">
                <a:solidFill>
                  <a:srgbClr val="0070C0"/>
                </a:solidFill>
              </a:rPr>
              <a:t> por otras vías para que el proceso pueda continuar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Si la glucosa procede de la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glucógenolisis</a:t>
            </a:r>
            <a:r>
              <a:rPr lang="es-ES" dirty="0" smtClean="0"/>
              <a:t> entra en la glucolisis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</a:rPr>
              <a:t>fosforilada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 por lo que ésta rinde una molécula más de ATP.</a:t>
            </a:r>
          </a:p>
          <a:p>
            <a:endParaRPr lang="es-ES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4643438" y="2643182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Ejem: Oxidación del ácido palmítico.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500726"/>
          </a:xfrm>
        </p:spPr>
        <p:txBody>
          <a:bodyPr/>
          <a:lstStyle/>
          <a:p>
            <a:r>
              <a:rPr lang="es-ES" sz="2800" dirty="0" smtClean="0"/>
              <a:t>Con 16 C forma </a:t>
            </a:r>
            <a:r>
              <a:rPr lang="es-ES" sz="2800" dirty="0" smtClean="0">
                <a:solidFill>
                  <a:srgbClr val="7030A0"/>
                </a:solidFill>
              </a:rPr>
              <a:t>8 acetil-CoA y 7 NADH, H</a:t>
            </a:r>
            <a:r>
              <a:rPr lang="es-ES" sz="2800" baseline="30000" dirty="0" smtClean="0">
                <a:solidFill>
                  <a:srgbClr val="7030A0"/>
                </a:solidFill>
              </a:rPr>
              <a:t>+</a:t>
            </a:r>
            <a:r>
              <a:rPr lang="es-ES" sz="2800" dirty="0" smtClean="0">
                <a:solidFill>
                  <a:srgbClr val="7030A0"/>
                </a:solidFill>
              </a:rPr>
              <a:t> + FADH</a:t>
            </a:r>
            <a:r>
              <a:rPr lang="es-ES" sz="2800" baseline="-25000" dirty="0" smtClean="0">
                <a:solidFill>
                  <a:srgbClr val="7030A0"/>
                </a:solidFill>
              </a:rPr>
              <a:t>2</a:t>
            </a:r>
            <a:endParaRPr lang="es-ES" sz="2800" dirty="0" smtClean="0">
              <a:solidFill>
                <a:srgbClr val="7030A0"/>
              </a:solidFill>
            </a:endParaRPr>
          </a:p>
          <a:p>
            <a:r>
              <a:rPr lang="es-ES" sz="2800" dirty="0" smtClean="0"/>
              <a:t>Esto produce en la </a:t>
            </a:r>
            <a:r>
              <a:rPr lang="es-ES" sz="2800" dirty="0" smtClean="0">
                <a:solidFill>
                  <a:srgbClr val="00B050"/>
                </a:solidFill>
              </a:rPr>
              <a:t>cadena respiratoria </a:t>
            </a:r>
            <a:r>
              <a:rPr lang="es-ES" sz="2800" dirty="0" smtClean="0"/>
              <a:t>un total de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123 ATP.</a:t>
            </a:r>
          </a:p>
          <a:p>
            <a:pPr>
              <a:buNone/>
            </a:pPr>
            <a:r>
              <a:rPr lang="es-ES" sz="2800" dirty="0" smtClean="0">
                <a:solidFill>
                  <a:srgbClr val="FF0000"/>
                </a:solidFill>
              </a:rPr>
              <a:t>     </a:t>
            </a:r>
            <a:r>
              <a:rPr lang="es-ES" sz="2800" dirty="0" smtClean="0">
                <a:solidFill>
                  <a:srgbClr val="FF0000"/>
                </a:solidFill>
              </a:rPr>
              <a:t>(8 </a:t>
            </a:r>
            <a:r>
              <a:rPr lang="es-ES" sz="2800" dirty="0" smtClean="0">
                <a:solidFill>
                  <a:srgbClr val="FF0000"/>
                </a:solidFill>
              </a:rPr>
              <a:t>x </a:t>
            </a:r>
            <a:r>
              <a:rPr lang="es-ES" sz="2800" dirty="0" smtClean="0">
                <a:solidFill>
                  <a:srgbClr val="FF0000"/>
                </a:solidFill>
              </a:rPr>
              <a:t>11) + 8(del CK) = 96,    </a:t>
            </a:r>
            <a:r>
              <a:rPr lang="es-ES" sz="2800" dirty="0" smtClean="0">
                <a:solidFill>
                  <a:srgbClr val="FF0000"/>
                </a:solidFill>
              </a:rPr>
              <a:t>7 x 5 = 35,     </a:t>
            </a:r>
            <a:r>
              <a:rPr lang="es-ES" sz="2800" dirty="0" smtClean="0">
                <a:solidFill>
                  <a:srgbClr val="FF0000"/>
                </a:solidFill>
              </a:rPr>
              <a:t>96</a:t>
            </a:r>
            <a:r>
              <a:rPr lang="es-ES" sz="2800" dirty="0" smtClean="0">
                <a:solidFill>
                  <a:srgbClr val="FF0000"/>
                </a:solidFill>
              </a:rPr>
              <a:t> </a:t>
            </a:r>
            <a:r>
              <a:rPr lang="es-ES" sz="2800" dirty="0" smtClean="0">
                <a:solidFill>
                  <a:srgbClr val="FF0000"/>
                </a:solidFill>
              </a:rPr>
              <a:t>+ 35 = </a:t>
            </a:r>
            <a:r>
              <a:rPr lang="es-ES" sz="2800" dirty="0" smtClean="0">
                <a:solidFill>
                  <a:srgbClr val="FF0000"/>
                </a:solidFill>
              </a:rPr>
              <a:t>131</a:t>
            </a:r>
            <a:endParaRPr lang="es-ES" sz="2800" dirty="0" smtClean="0">
              <a:solidFill>
                <a:srgbClr val="FF0000"/>
              </a:solidFill>
            </a:endParaRPr>
          </a:p>
          <a:p>
            <a:endParaRPr lang="es-ES" dirty="0"/>
          </a:p>
        </p:txBody>
      </p:sp>
      <p:pic>
        <p:nvPicPr>
          <p:cNvPr id="4" name="irc_mi" descr="http://html.rincondelvago.com/0006398710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357562"/>
            <a:ext cx="5214974" cy="3268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68346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Degradación de aminoácidos.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142984"/>
            <a:ext cx="8401080" cy="5429288"/>
          </a:xfrm>
        </p:spPr>
        <p:txBody>
          <a:bodyPr>
            <a:normAutofit/>
          </a:bodyPr>
          <a:lstStyle/>
          <a:p>
            <a:pPr lvl="0"/>
            <a:r>
              <a:rPr lang="es-ES" sz="2400" dirty="0" smtClean="0"/>
              <a:t>Los aminoácidos son </a:t>
            </a:r>
            <a:r>
              <a:rPr lang="es-ES" sz="2400" dirty="0" smtClean="0">
                <a:solidFill>
                  <a:srgbClr val="7030A0"/>
                </a:solidFill>
              </a:rPr>
              <a:t>utilizados fundamentalmente para formar proteínas</a:t>
            </a:r>
            <a:r>
              <a:rPr lang="es-ES" sz="2400" dirty="0" smtClean="0"/>
              <a:t> </a:t>
            </a:r>
            <a:r>
              <a:rPr lang="es-ES" sz="2400" dirty="0" smtClean="0">
                <a:solidFill>
                  <a:srgbClr val="00B050"/>
                </a:solidFill>
              </a:rPr>
              <a:t>y otras biomoléculas nitrogenadas </a:t>
            </a:r>
            <a:r>
              <a:rPr lang="es-ES" sz="2400" dirty="0" smtClean="0"/>
              <a:t>como algunas hormonas. </a:t>
            </a:r>
          </a:p>
          <a:p>
            <a:pPr lvl="0"/>
            <a:r>
              <a:rPr lang="es-ES" sz="2400" dirty="0" smtClean="0"/>
              <a:t>Los </a:t>
            </a:r>
            <a:r>
              <a:rPr lang="es-ES" sz="2400" dirty="0" smtClean="0">
                <a:solidFill>
                  <a:srgbClr val="FF0000"/>
                </a:solidFill>
              </a:rPr>
              <a:t>sobrantes</a:t>
            </a:r>
            <a:r>
              <a:rPr lang="es-ES" sz="2400" dirty="0" smtClean="0"/>
              <a:t> se utilizan como 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fuente de energía</a:t>
            </a:r>
            <a:r>
              <a:rPr lang="es-ES" sz="2400" dirty="0" smtClean="0"/>
              <a:t>.</a:t>
            </a:r>
          </a:p>
          <a:p>
            <a:pPr lvl="0"/>
            <a:r>
              <a:rPr lang="es-ES_tradnl" sz="2400" dirty="0" smtClean="0"/>
              <a:t>La oxidación de aminoácidos implica </a:t>
            </a:r>
            <a:r>
              <a:rPr lang="es-ES_tradnl" sz="2400" dirty="0" smtClean="0">
                <a:solidFill>
                  <a:schemeClr val="accent2">
                    <a:lumMod val="75000"/>
                  </a:schemeClr>
                </a:solidFill>
              </a:rPr>
              <a:t>dos procesos</a:t>
            </a:r>
            <a:r>
              <a:rPr lang="es-ES_tradnl" sz="2400" dirty="0" smtClean="0"/>
              <a:t>: </a:t>
            </a:r>
            <a:r>
              <a:rPr lang="es-ES_tradnl" sz="2400" dirty="0" smtClean="0">
                <a:solidFill>
                  <a:srgbClr val="0070C0"/>
                </a:solidFill>
              </a:rPr>
              <a:t>desaminación y utilización del esqueleto carbonado</a:t>
            </a:r>
            <a:r>
              <a:rPr lang="es-ES_tradnl" sz="2400" dirty="0" smtClean="0"/>
              <a:t>. </a:t>
            </a:r>
            <a:endParaRPr lang="es-ES" sz="2400" dirty="0" smtClean="0"/>
          </a:p>
          <a:p>
            <a:pPr lvl="0"/>
            <a:r>
              <a:rPr lang="es-ES" sz="2400" dirty="0" smtClean="0">
                <a:solidFill>
                  <a:srgbClr val="00B050"/>
                </a:solidFill>
              </a:rPr>
              <a:t>Desaminación.</a:t>
            </a:r>
            <a:r>
              <a:rPr lang="es-ES" sz="2400" dirty="0" smtClean="0"/>
              <a:t> Es la </a:t>
            </a:r>
            <a:r>
              <a:rPr lang="es-ES" sz="2400" dirty="0" smtClean="0">
                <a:solidFill>
                  <a:schemeClr val="accent2">
                    <a:lumMod val="75000"/>
                  </a:schemeClr>
                </a:solidFill>
              </a:rPr>
              <a:t>eliminación del grupo amino </a:t>
            </a:r>
            <a:r>
              <a:rPr lang="es-ES" sz="2400" dirty="0" smtClean="0"/>
              <a:t>y se produce en el </a:t>
            </a:r>
            <a:r>
              <a:rPr lang="es-ES" sz="2400" dirty="0" smtClean="0">
                <a:solidFill>
                  <a:schemeClr val="accent5">
                    <a:lumMod val="75000"/>
                  </a:schemeClr>
                </a:solidFill>
              </a:rPr>
              <a:t>hialoplasma.</a:t>
            </a:r>
            <a:r>
              <a:rPr lang="es-ES" sz="2400" dirty="0" smtClean="0"/>
              <a:t>    </a:t>
            </a:r>
          </a:p>
          <a:p>
            <a:endParaRPr lang="es-ES" sz="2400" dirty="0" smtClean="0"/>
          </a:p>
          <a:p>
            <a:endParaRPr lang="es-ES" dirty="0"/>
          </a:p>
        </p:txBody>
      </p:sp>
      <p:pic>
        <p:nvPicPr>
          <p:cNvPr id="4" name="irc_mi" descr="http://laguna.fmedic.unam.mx/~evazquez/0403/desaminacion%20aminoacidos_archivos/image004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786322"/>
            <a:ext cx="531146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29642" cy="71438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Eliminación de amoniaco</a:t>
            </a:r>
            <a:endParaRPr lang="es-E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286412"/>
          </a:xfrm>
        </p:spPr>
        <p:txBody>
          <a:bodyPr>
            <a:normAutofit/>
          </a:bodyPr>
          <a:lstStyle/>
          <a:p>
            <a:pPr lvl="1"/>
            <a:r>
              <a:rPr lang="es-ES" dirty="0" smtClean="0"/>
              <a:t>Tres tipos de </a:t>
            </a:r>
            <a:r>
              <a:rPr lang="es-ES" dirty="0" smtClean="0">
                <a:solidFill>
                  <a:srgbClr val="7030A0"/>
                </a:solidFill>
              </a:rPr>
              <a:t>estrategias metabólicas </a:t>
            </a:r>
            <a:r>
              <a:rPr lang="es-ES" dirty="0" smtClean="0"/>
              <a:t>en función de la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cantidad de agua disponible en el medio</a:t>
            </a:r>
            <a:r>
              <a:rPr lang="es-ES" dirty="0" smtClean="0"/>
              <a:t>.</a:t>
            </a:r>
            <a:endParaRPr lang="es-ES" sz="2400" dirty="0" smtClean="0"/>
          </a:p>
          <a:p>
            <a:pPr lvl="2"/>
            <a:r>
              <a:rPr lang="es-ES_tradnl" dirty="0" smtClean="0">
                <a:solidFill>
                  <a:srgbClr val="00B050"/>
                </a:solidFill>
              </a:rPr>
              <a:t>Amoniotélicos</a:t>
            </a:r>
            <a:r>
              <a:rPr lang="es-ES_tradnl" dirty="0" smtClean="0">
                <a:solidFill>
                  <a:srgbClr val="7030A0"/>
                </a:solidFill>
              </a:rPr>
              <a:t> </a:t>
            </a:r>
            <a:r>
              <a:rPr lang="es-ES_tradnl" dirty="0" smtClean="0"/>
              <a:t>(la mayoría de los animales acuáticos). Lo diluyen </a:t>
            </a:r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</a:rPr>
              <a:t>directamente en agua </a:t>
            </a:r>
            <a:r>
              <a:rPr lang="es-ES_tradnl" dirty="0" smtClean="0"/>
              <a:t>y lo eliminan </a:t>
            </a:r>
            <a:r>
              <a:rPr lang="es-ES_tradnl" dirty="0" smtClean="0">
                <a:solidFill>
                  <a:srgbClr val="0070C0"/>
                </a:solidFill>
              </a:rPr>
              <a:t>con la orina</a:t>
            </a:r>
            <a:r>
              <a:rPr lang="es-ES_tradnl" dirty="0" smtClean="0"/>
              <a:t>.</a:t>
            </a:r>
            <a:endParaRPr lang="es-ES" sz="2000" dirty="0" smtClean="0"/>
          </a:p>
          <a:p>
            <a:pPr lvl="2"/>
            <a:r>
              <a:rPr lang="es-ES_tradnl" dirty="0" smtClean="0">
                <a:solidFill>
                  <a:srgbClr val="00B050"/>
                </a:solidFill>
              </a:rPr>
              <a:t>Ureotélicos </a:t>
            </a:r>
            <a:r>
              <a:rPr lang="es-ES_tradnl" dirty="0" smtClean="0"/>
              <a:t>(anfibios, mamíferos). Lo </a:t>
            </a:r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</a:rPr>
              <a:t>transforman en urea</a:t>
            </a:r>
            <a:r>
              <a:rPr lang="es-ES_tradnl" dirty="0" smtClean="0"/>
              <a:t>, que es menos tóxica y requiere </a:t>
            </a:r>
            <a:r>
              <a:rPr lang="es-ES_tradnl" dirty="0" smtClean="0">
                <a:solidFill>
                  <a:srgbClr val="0070C0"/>
                </a:solidFill>
              </a:rPr>
              <a:t>menos agua para diluirla </a:t>
            </a:r>
            <a:r>
              <a:rPr lang="es-ES_tradnl" dirty="0" smtClean="0"/>
              <a:t>y eliminarla. </a:t>
            </a:r>
            <a:endParaRPr lang="es-ES" sz="2000" dirty="0" smtClean="0"/>
          </a:p>
          <a:p>
            <a:pPr lvl="2"/>
            <a:r>
              <a:rPr lang="es-ES_tradnl" dirty="0" smtClean="0">
                <a:solidFill>
                  <a:srgbClr val="00B050"/>
                </a:solidFill>
              </a:rPr>
              <a:t>Uricotélicos </a:t>
            </a:r>
            <a:r>
              <a:rPr lang="es-ES_tradnl" dirty="0" smtClean="0"/>
              <a:t>(insectos, aves y reptiles). Lo </a:t>
            </a:r>
            <a:r>
              <a:rPr lang="es-ES_tradnl" dirty="0" smtClean="0">
                <a:solidFill>
                  <a:schemeClr val="accent2">
                    <a:lumMod val="75000"/>
                  </a:schemeClr>
                </a:solidFill>
              </a:rPr>
              <a:t>transforman en ácido úrico</a:t>
            </a:r>
            <a:r>
              <a:rPr lang="es-ES_tradnl" dirty="0" smtClean="0"/>
              <a:t> mediante un proceso más costoso energéticamente, pero que requiere un </a:t>
            </a:r>
            <a:r>
              <a:rPr lang="es-ES_tradnl" dirty="0" smtClean="0">
                <a:solidFill>
                  <a:srgbClr val="0070C0"/>
                </a:solidFill>
              </a:rPr>
              <a:t>gasto mínimo de agua</a:t>
            </a:r>
            <a:r>
              <a:rPr lang="es-ES_tradnl" dirty="0" smtClean="0"/>
              <a:t> (pues se puede eliminar como una pasta semisólida).</a:t>
            </a:r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5626121"/>
          </a:xfrm>
        </p:spPr>
        <p:txBody>
          <a:bodyPr/>
          <a:lstStyle/>
          <a:p>
            <a:pPr lvl="0"/>
            <a:r>
              <a:rPr lang="es-ES_tradnl" dirty="0" smtClean="0">
                <a:solidFill>
                  <a:srgbClr val="00B050"/>
                </a:solidFill>
              </a:rPr>
              <a:t>Utilización del esqueleto carbonado </a:t>
            </a:r>
            <a:r>
              <a:rPr lang="es-ES_tradnl" dirty="0" smtClean="0"/>
              <a:t>como fuente de energía. </a:t>
            </a:r>
            <a:endParaRPr lang="es-ES" sz="2800" dirty="0" smtClean="0"/>
          </a:p>
          <a:p>
            <a:pPr lvl="1"/>
            <a:r>
              <a:rPr lang="es-ES_tradnl" sz="1800" dirty="0" smtClean="0"/>
              <a:t>El </a:t>
            </a:r>
            <a:r>
              <a:rPr lang="es-ES_tradnl" sz="1800" dirty="0" smtClean="0">
                <a:solidFill>
                  <a:schemeClr val="accent6">
                    <a:lumMod val="75000"/>
                  </a:schemeClr>
                </a:solidFill>
              </a:rPr>
              <a:t>cetoácido </a:t>
            </a:r>
            <a:r>
              <a:rPr lang="es-ES_tradnl" sz="1800" dirty="0" smtClean="0"/>
              <a:t>resultante se incorpora al </a:t>
            </a:r>
            <a:r>
              <a:rPr lang="es-ES_tradnl" sz="1800" dirty="0" smtClean="0">
                <a:solidFill>
                  <a:srgbClr val="7030A0"/>
                </a:solidFill>
              </a:rPr>
              <a:t>ciclo de Krebs </a:t>
            </a:r>
            <a:r>
              <a:rPr lang="es-ES_tradnl" sz="1800" dirty="0" smtClean="0"/>
              <a:t>para ser oxidado hasta CO</a:t>
            </a:r>
            <a:r>
              <a:rPr lang="es-ES_tradnl" sz="1800" baseline="-25000" dirty="0" smtClean="0"/>
              <a:t>2</a:t>
            </a:r>
            <a:r>
              <a:rPr lang="es-ES_tradnl" sz="1800" dirty="0" smtClean="0"/>
              <a:t> y H</a:t>
            </a:r>
            <a:r>
              <a:rPr lang="es-ES_tradnl" sz="1800" baseline="-25000" dirty="0" smtClean="0"/>
              <a:t>2</a:t>
            </a:r>
            <a:r>
              <a:rPr lang="es-ES_tradnl" sz="1800" dirty="0" smtClean="0"/>
              <a:t>O.</a:t>
            </a:r>
            <a:endParaRPr lang="es-ES" sz="1800" dirty="0" smtClean="0"/>
          </a:p>
          <a:p>
            <a:pPr lvl="1"/>
            <a:r>
              <a:rPr lang="es-ES_tradnl" sz="1800" dirty="0" smtClean="0"/>
              <a:t>La oxidación de los 20 aminoácidos se realiza </a:t>
            </a:r>
            <a:r>
              <a:rPr lang="es-ES_tradnl" sz="1800" dirty="0" smtClean="0">
                <a:solidFill>
                  <a:schemeClr val="accent5">
                    <a:lumMod val="75000"/>
                  </a:schemeClr>
                </a:solidFill>
              </a:rPr>
              <a:t>según 20 procesos metabólicos </a:t>
            </a:r>
            <a:r>
              <a:rPr lang="es-ES_tradnl" sz="1800" dirty="0" smtClean="0"/>
              <a:t>que conducen a la formación de piruvato, acetil-CoA o intermediarios del ciclo de Krebs.</a:t>
            </a:r>
            <a:endParaRPr lang="es-ES" sz="1800" dirty="0" smtClean="0"/>
          </a:p>
          <a:p>
            <a:pPr>
              <a:buNone/>
            </a:pPr>
            <a:endParaRPr lang="es-ES" sz="1800" dirty="0"/>
          </a:p>
        </p:txBody>
      </p:sp>
      <p:pic>
        <p:nvPicPr>
          <p:cNvPr id="4" name="irc_mi" descr="http://html.rincondelvago.com/0006398713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928934"/>
            <a:ext cx="5214974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2547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Carácter anfibólico</a:t>
            </a:r>
            <a:endParaRPr lang="es-ES" dirty="0">
              <a:solidFill>
                <a:srgbClr val="00B0F0"/>
              </a:solidFill>
            </a:endParaRPr>
          </a:p>
        </p:txBody>
      </p:sp>
      <p:pic>
        <p:nvPicPr>
          <p:cNvPr id="4" name="irc_mi" descr="http://3.bp.blogspot.com/_j_ZjzxUAhKs/TGnF0UtWUPI/AAAAAAAAAAc/M9xh_nAZpAA/s1600/krebsout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71546"/>
            <a:ext cx="750099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15396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www.biorom.uma.es/contenido/UCM/sit_fisiopat/pdhc/IMAGENES/vias_centrales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357166"/>
            <a:ext cx="814393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68346"/>
          </a:xfrm>
        </p:spPr>
        <p:txBody>
          <a:bodyPr/>
          <a:lstStyle/>
          <a:p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Cuestiones</a:t>
            </a:r>
            <a:endParaRPr lang="es-E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5429288"/>
          </a:xfrm>
        </p:spPr>
        <p:txBody>
          <a:bodyPr>
            <a:normAutofit/>
          </a:bodyPr>
          <a:lstStyle/>
          <a:p>
            <a:r>
              <a:rPr lang="es-ES" sz="2000" dirty="0" smtClean="0"/>
              <a:t>En relación con el esquema adjunto, responda las siguientes cuestiones: </a:t>
            </a:r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/>
            </a:r>
            <a:br>
              <a:rPr lang="es-ES" sz="2000" dirty="0" smtClean="0"/>
            </a:br>
            <a:r>
              <a:rPr lang="es-ES" sz="2000" dirty="0" smtClean="0"/>
              <a:t>a) ¿Qué nombre reciben los procesos 1 y 2? ¿En qué lugar de la célula se desarrollan dichos procesos? Describa el destino del </a:t>
            </a:r>
            <a:r>
              <a:rPr lang="es-ES" sz="2000" dirty="0" err="1" smtClean="0"/>
              <a:t>piruvato</a:t>
            </a:r>
            <a:r>
              <a:rPr lang="es-ES" sz="2000" dirty="0" smtClean="0"/>
              <a:t> en anaerobiosis. </a:t>
            </a:r>
          </a:p>
          <a:p>
            <a:pPr>
              <a:buNone/>
            </a:pPr>
            <a:r>
              <a:rPr lang="es-ES" sz="2000" dirty="0" smtClean="0"/>
              <a:t>	b) Describa brevemente el proceso 2 nombrando los compuestos </a:t>
            </a:r>
            <a:r>
              <a:rPr lang="es-ES" sz="2000" dirty="0" err="1" smtClean="0"/>
              <a:t>iniciales</a:t>
            </a:r>
            <a:r>
              <a:rPr lang="es-ES" sz="2000" dirty="0" smtClean="0"/>
              <a:t> y los productos finales, e indicando el destino de estos últimos. </a:t>
            </a:r>
          </a:p>
          <a:p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7715304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14290"/>
            <a:ext cx="8258204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	</a:t>
            </a:r>
            <a:r>
              <a:rPr lang="es-ES" sz="2000" dirty="0" smtClean="0"/>
              <a:t>En relación con el esquema adjunto, conteste las siguientes cuestiones: </a:t>
            </a:r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endParaRPr lang="es-ES" sz="2000" dirty="0" smtClean="0"/>
          </a:p>
          <a:p>
            <a:pPr>
              <a:buNone/>
            </a:pPr>
            <a:r>
              <a:rPr lang="es-ES" sz="2000" dirty="0" smtClean="0"/>
              <a:t>	a) ¿Cómo se denomina el conjunto de procesos que representa el esquema? Nombre cada grupo de procesos señalados con las letras A y B y describa brevemente en qué consiste cada uno de ellos. </a:t>
            </a:r>
          </a:p>
          <a:p>
            <a:pPr>
              <a:buNone/>
            </a:pPr>
            <a:r>
              <a:rPr lang="es-ES" sz="2000" dirty="0" smtClean="0"/>
              <a:t>	b) Explique en qué consiste la glucólisis indicando los sustratos </a:t>
            </a:r>
            <a:r>
              <a:rPr lang="es-ES" sz="2000" dirty="0" err="1" smtClean="0"/>
              <a:t>iniciales</a:t>
            </a:r>
            <a:r>
              <a:rPr lang="es-ES" sz="2000" dirty="0" smtClean="0"/>
              <a:t> y los productos finales. Comente la función del ATP. </a:t>
            </a:r>
          </a:p>
          <a:p>
            <a:endParaRPr lang="es-ES" sz="2000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071546"/>
            <a:ext cx="6715172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85728"/>
            <a:ext cx="8329642" cy="6357982"/>
          </a:xfrm>
        </p:spPr>
        <p:txBody>
          <a:bodyPr/>
          <a:lstStyle/>
          <a:p>
            <a:pPr>
              <a:buNone/>
            </a:pPr>
            <a:r>
              <a:rPr lang="es-ES" dirty="0" smtClean="0"/>
              <a:t>	</a:t>
            </a:r>
            <a:r>
              <a:rPr lang="es-ES" sz="2400" dirty="0" smtClean="0"/>
              <a:t>La figura representa esquemáticamente algunas de las actividades más importantes de las mitocondrias. Identifique las sustancias señaladas con número en la figura.</a:t>
            </a:r>
          </a:p>
          <a:p>
            <a:pPr>
              <a:buNone/>
            </a:pPr>
            <a:r>
              <a:rPr lang="es-ES" dirty="0" smtClean="0"/>
              <a:t> </a:t>
            </a:r>
          </a:p>
          <a:p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5214974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357158" y="214290"/>
            <a:ext cx="8329642" cy="6034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42852"/>
            <a:ext cx="8329642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	</a:t>
            </a:r>
            <a:r>
              <a:rPr lang="es-ES" sz="2000" dirty="0" smtClean="0"/>
              <a:t>Observe la figura adjunta y responda razonadamente a las siguientes cuestiones: </a:t>
            </a:r>
          </a:p>
          <a:p>
            <a:pPr>
              <a:buNone/>
            </a:pPr>
            <a:r>
              <a:rPr lang="es-ES" sz="2000" dirty="0" smtClean="0"/>
              <a:t>	a) Identifique los compuestos representados por los números 1, 2 y 3 y los procesos representados con las letras A y B. Comente brevemente lo que ocurre en el proceso señalado con la letra A.</a:t>
            </a:r>
          </a:p>
          <a:p>
            <a:pPr>
              <a:buNone/>
            </a:pPr>
            <a:r>
              <a:rPr lang="es-ES" sz="2000" dirty="0" smtClean="0"/>
              <a:t>	b) Identifique los compuestos representados por los números 4, 5, 6, 7 y 8. Comente brevemente lo que ocurre en el proceso señalado con la letra B.  </a:t>
            </a:r>
          </a:p>
          <a:p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786058"/>
            <a:ext cx="4143404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5396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perso.wanadoo.es/sancayetano2000/biologia/images/Glucolisis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0"/>
            <a:ext cx="842968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5396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6" name="irc_mi" descr="http://recursostic.educacion.es/ciencias/biosfera/web/alumno/2bachillerato/Fisiologia_celular/imagenes/glucoli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714356"/>
            <a:ext cx="3429023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4.bp.blogspot.com/_FigIDhaqGWI/Sw8K-GsO5-I/AAAAAAAAAD8/3-IALF49e5Q/s1600/Logan%2520Brooke%2520Glycolysis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85750"/>
            <a:ext cx="5643602" cy="642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pic>
        <p:nvPicPr>
          <p:cNvPr id="4" name="irc_mi" descr="http://upload.wikimedia.org/wikipedia/commons/8/84/Glycolysis_imagemap_zh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1000108"/>
            <a:ext cx="7686700" cy="479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868</TotalTime>
  <Words>1965</Words>
  <Application>Microsoft Office PowerPoint</Application>
  <PresentationFormat>Presentación en pantalla (4:3)</PresentationFormat>
  <Paragraphs>314</Paragraphs>
  <Slides>59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0" baseType="lpstr">
      <vt:lpstr>Tema de Office</vt:lpstr>
      <vt:lpstr>Tema 11 (II)</vt:lpstr>
      <vt:lpstr>Generalidades</vt:lpstr>
      <vt:lpstr>Diapositiva 3</vt:lpstr>
      <vt:lpstr>Oxidación de la glucosa</vt:lpstr>
      <vt:lpstr>Glucolisis</vt:lpstr>
      <vt:lpstr>Diapositiva 6</vt:lpstr>
      <vt:lpstr>Diapositiva 7</vt:lpstr>
      <vt:lpstr>Diapositiva 8</vt:lpstr>
      <vt:lpstr>Diapositiva 9</vt:lpstr>
      <vt:lpstr>Diapositiva 10</vt:lpstr>
      <vt:lpstr>Ejercicio.</vt:lpstr>
      <vt:lpstr>Respiración celular</vt:lpstr>
      <vt:lpstr>Descarboxilación oxidativa</vt:lpstr>
      <vt:lpstr>Diapositiva 14</vt:lpstr>
      <vt:lpstr>Ciclo de Krebs</vt:lpstr>
      <vt:lpstr>Esquema simplificado</vt:lpstr>
      <vt:lpstr>Características y balance global</vt:lpstr>
      <vt:lpstr>Diapositiva 18</vt:lpstr>
      <vt:lpstr>Diapositiva 19</vt:lpstr>
      <vt:lpstr>Diapositiva 20</vt:lpstr>
      <vt:lpstr>Diapositiva 21</vt:lpstr>
      <vt:lpstr>Transporte de electrones</vt:lpstr>
      <vt:lpstr>Fosforilación oxidativa</vt:lpstr>
      <vt:lpstr>Balance de la fosforilación</vt:lpstr>
      <vt:lpstr>Diapositiva 25</vt:lpstr>
      <vt:lpstr> Oxidación total de la glucosa </vt:lpstr>
      <vt:lpstr>Diapositiva 27</vt:lpstr>
      <vt:lpstr>Diapositiva 28</vt:lpstr>
      <vt:lpstr>Diapositiva 29</vt:lpstr>
      <vt:lpstr>Balance global por fases</vt:lpstr>
      <vt:lpstr>Balance global por fases</vt:lpstr>
      <vt:lpstr>Diapositiva 32</vt:lpstr>
      <vt:lpstr>Balance global por fases (sin H2O de ATP)</vt:lpstr>
      <vt:lpstr>Diapositiva 34</vt:lpstr>
      <vt:lpstr>Fermentaciones</vt:lpstr>
      <vt:lpstr>Diapositiva 36</vt:lpstr>
      <vt:lpstr>Fermentación láctica</vt:lpstr>
      <vt:lpstr>Realizada por:</vt:lpstr>
      <vt:lpstr>Diapositiva 39</vt:lpstr>
      <vt:lpstr>Diapositiva 40</vt:lpstr>
      <vt:lpstr>Diapositiva 41</vt:lpstr>
      <vt:lpstr>Fermentación alcohólica</vt:lpstr>
      <vt:lpstr>Diapositiva 43</vt:lpstr>
      <vt:lpstr>Diapositiva 44</vt:lpstr>
      <vt:lpstr>Diapositiva 45</vt:lpstr>
      <vt:lpstr>La glucogenolisis</vt:lpstr>
      <vt:lpstr>Diapositiva 47</vt:lpstr>
      <vt:lpstr>Diapositiva 48</vt:lpstr>
      <vt:lpstr>Oxidación de los ácidos grasos</vt:lpstr>
      <vt:lpstr>Ejem: Oxidación del ácido palmítico.</vt:lpstr>
      <vt:lpstr>Degradación de aminoácidos.</vt:lpstr>
      <vt:lpstr>Eliminación de amoniaco</vt:lpstr>
      <vt:lpstr>Diapositiva 53</vt:lpstr>
      <vt:lpstr>Carácter anfibólico</vt:lpstr>
      <vt:lpstr>Diapositiva 55</vt:lpstr>
      <vt:lpstr>Cuestiones</vt:lpstr>
      <vt:lpstr>Diapositiva 57</vt:lpstr>
      <vt:lpstr>Diapositiva 58</vt:lpstr>
      <vt:lpstr>Diapositiva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10 (II)</dc:title>
  <dc:creator>Jose Manuel</dc:creator>
  <cp:lastModifiedBy>Equipo</cp:lastModifiedBy>
  <cp:revision>88</cp:revision>
  <dcterms:created xsi:type="dcterms:W3CDTF">2013-02-12T12:51:09Z</dcterms:created>
  <dcterms:modified xsi:type="dcterms:W3CDTF">2016-03-11T18:49:51Z</dcterms:modified>
</cp:coreProperties>
</file>